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24"/>
  </p:notesMasterIdLst>
  <p:sldIdLst>
    <p:sldId id="297" r:id="rId3"/>
    <p:sldId id="289" r:id="rId4"/>
    <p:sldId id="258" r:id="rId5"/>
    <p:sldId id="320" r:id="rId6"/>
    <p:sldId id="259" r:id="rId7"/>
    <p:sldId id="306" r:id="rId8"/>
    <p:sldId id="307" r:id="rId9"/>
    <p:sldId id="319" r:id="rId10"/>
    <p:sldId id="308" r:id="rId11"/>
    <p:sldId id="309" r:id="rId12"/>
    <p:sldId id="310" r:id="rId13"/>
    <p:sldId id="311" r:id="rId14"/>
    <p:sldId id="312" r:id="rId15"/>
    <p:sldId id="314" r:id="rId16"/>
    <p:sldId id="313" r:id="rId17"/>
    <p:sldId id="315" r:id="rId18"/>
    <p:sldId id="316" r:id="rId19"/>
    <p:sldId id="318" r:id="rId20"/>
    <p:sldId id="287" r:id="rId21"/>
    <p:sldId id="303" r:id="rId22"/>
    <p:sldId id="299" r:id="rId23"/>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1" d="100"/>
          <a:sy n="101" d="100"/>
        </p:scale>
        <p:origin x="99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p14="http://schemas.microsoft.com/office/powerpoint/2010/main"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9F4217-C047-405E-90AE-25463675E15C}" type="datetimeFigureOut">
              <a:rPr lang="el-GR" smtClean="0"/>
              <a:t>5/6/2025</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F1E080-AF04-4D13-8501-9D5B14CF2D97}" type="slidenum">
              <a:rPr lang="el-GR" smtClean="0"/>
              <a:t>'#'</a:t>
            </a:fld>
            <a:endParaRPr lang="el-GR"/>
          </a:p>
        </p:txBody>
      </p:sp>
    </p:spTree>
    <p:extLst>
      <p:ext uri="{BB962C8B-B14F-4D97-AF65-F5344CB8AC3E}">
        <p14:creationId xmlns:p14="http://schemas.microsoft.com/office/powerpoint/2010/main" val="1950200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 name="Google Shape;6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Elke fase bouwt voort op de vorige om dieper inzicht aan te moedigen. De laatste reflectie is de sleutel - hier vindt de echte professionele groei plaats. Een leerkracht neemt de rol van presentator op zich en deelt de context (het leerscenario).  De leerkracht verduidelijkt de vragen waarop feedback zal worden verkregen. De peers stellen neutrale vragen (indringende vragen). Een kritische vriend geeft feedback. Dan wordt de cyclus gedraaid en is er een feedbackronde. Tot slot reflecteert de presentator op de feedback. Zoals de afbeelding illustreert, helpt de feedbackrotatiecyclus leerkrachten om ideeën en ervaringen uit te wisselen, feedback te implementeren om het lesgeven te verbeteren en een ondersteunende leeratmosfeer te creëren. </a:t>
            </a:r>
            <a:endParaRPr lang="el-GR" dirty="0"/>
          </a:p>
        </p:txBody>
      </p:sp>
      <p:sp>
        <p:nvSpPr>
          <p:cNvPr id="4" name="Θέση αριθμού διαφάνειας 3"/>
          <p:cNvSpPr>
            <a:spLocks noGrp="1"/>
          </p:cNvSpPr>
          <p:nvPr>
            <p:ph type="sldNum" sz="quarter" idx="5"/>
          </p:nvPr>
        </p:nvSpPr>
        <p:spPr/>
        <p:txBody>
          <a:bodyPr/>
          <a:lstStyle/>
          <a:p>
            <a:fld id="{6BF1E080-AF04-4D13-8501-9D5B14CF2D97}" type="slidenum">
              <a:rPr lang="el-GR" smtClean="0"/>
              <a:t>11</a:t>
            </a:fld>
            <a:endParaRPr lang="el-GR"/>
          </a:p>
        </p:txBody>
      </p:sp>
    </p:spTree>
    <p:extLst>
      <p:ext uri="{BB962C8B-B14F-4D97-AF65-F5344CB8AC3E}">
        <p14:creationId xmlns:p14="http://schemas.microsoft.com/office/powerpoint/2010/main" val="2129366480"/>
      </p:ext>
    </p:extLst>
  </p:cSld>
  <p:clrMapOvr>
    <a:masterClrMapping/>
  </p:clrMapOvr>
</p:notes>
</file>

<file path=ppt/notesSlides/notesSlide11.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Een docent deelt een les over cyberbeveiliging. Collega's vragen: "Welke demografische gegevens had je voor ogen?" (Niet: "Waarom heb je geen vrouwen opgenomen?"). Feedback: 'Ik vind het realistische hackscenario leuk. Ik vraag me af of het toevoegen van gehandicapte hackers de inclusie zou verdiepen. Waarom het werkt: Vragen stellen voordat je oordeelt voorkomt defensiviteit (Bambino, 2002). Daarom deelt de leerkracht die de rol van presentator op zich neemt de casestudy en zijn/haar bezorgdheid (De leerkracht vraagt zich af of de casestudy genderinclusief is). Collega's stellen alleen neutrale vragen (ze verwijzen niet rechtstreeks naar vrouwen, maar er is een indirecte verwijzing naar vrouwelijk geslacht via demografische gegevens). Tegelijkertijd vraagt de kritische vriend, zonder te oordelen, zich af of de casestudy wel inclusief is en stelt hij indirect voor dat het beter zou zijn om hackers met een handicap erbij te betrekken. Het is essentieel om aan te geven dat de gestructureerde feedback wordt verkregen aan de hand van sterke punten ("vind ik goed") en groeigebieden ("vraag ik me af"). Daarna wordt de cyclus gedraaid en gaat het feedbackproces verder.</a:t>
            </a:r>
          </a:p>
          <a:p>
            <a:r>
              <a:rPr lang="en-US" dirty="0"/>
              <a:t>- Voer het voorbeeld uit (Tips: 1. Rolverdeling 2: Presenteer je zorg 3. Manage het roulerende feedbackproces (via de facilitator) 4. Reflecteer op feedback.</a:t>
            </a:r>
          </a:p>
          <a:p>
            <a:endParaRPr lang="en-US" dirty="0"/>
          </a:p>
          <a:p>
            <a:endParaRPr lang="el-GR" dirty="0"/>
          </a:p>
        </p:txBody>
      </p:sp>
      <p:sp>
        <p:nvSpPr>
          <p:cNvPr id="4" name="Θέση αριθμού διαφάνειας 3"/>
          <p:cNvSpPr>
            <a:spLocks noGrp="1"/>
          </p:cNvSpPr>
          <p:nvPr>
            <p:ph type="sldNum" sz="quarter" idx="5"/>
          </p:nvPr>
        </p:nvSpPr>
        <p:spPr/>
        <p:txBody>
          <a:bodyPr/>
          <a:lstStyle/>
          <a:p>
            <a:fld id="{6BF1E080-AF04-4D13-8501-9D5B14CF2D97}" type="slidenum">
              <a:rPr lang="el-GR" smtClean="0"/>
              <a:t>12</a:t>
            </a:fld>
            <a:endParaRPr lang="el-GR"/>
          </a:p>
        </p:txBody>
      </p:sp>
    </p:spTree>
    <p:extLst>
      <p:ext uri="{BB962C8B-B14F-4D97-AF65-F5344CB8AC3E}">
        <p14:creationId xmlns:p14="http://schemas.microsoft.com/office/powerpoint/2010/main" val="2395893954"/>
      </p:ext>
    </p:extLst>
  </p:cSld>
  <p:clrMapOvr>
    <a:masterClrMapping/>
  </p:clrMapOvr>
</p:notes>
</file>

<file path=ppt/notesSlides/notesSlide12.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De Calibrated Peer Review is een evaluatieproces op basis van rubricbeoordeling. Het is een proces waarbij de leerkrachten en de trainer betrokken zijn bij de evaluatie. De rubric biedt het kader voor de beoordeling. Het vergrootglas geeft het gebied aan waarop de leerkrachten en de trainer zich concentreren. Dit gebied is gemeenschappelijk voor alle betrokken entiteiten en het is een specifiek aspect van het leerscenario dat verbetering behoeft. In eerste instantie scoort de leerkracht een specifiek aspect van het leerscenario (inclusie bijvoorbeeld) op een matrix. Daarna geeft de leerkracht zijn eigen score en bespreekt de verschillen met de trainer. Het proces gaat verder met het beoordelen van andere aspecten van het leerscenario (bijvoorbeeld authenticiteit). Zo ontstaat een gekalibreerde rubric die wordt toegepast op het leerscenario. Het resultaat is dus het resultaat van een teaminspanning en is objectiever. Het is ook belangrijk om te onderstrepen dat leerkrachten door middel van discussie hun scores zelf kunnen evalueren, en op deze manier worden leerkrachten getraind in het geven van scores. In die zin lijkt het alsof de Experts de peers trainen. </a:t>
            </a:r>
            <a:endParaRPr lang="el-GR" dirty="0"/>
          </a:p>
        </p:txBody>
      </p:sp>
      <p:sp>
        <p:nvSpPr>
          <p:cNvPr id="4" name="Θέση αριθμού διαφάνειας 3"/>
          <p:cNvSpPr>
            <a:spLocks noGrp="1"/>
          </p:cNvSpPr>
          <p:nvPr>
            <p:ph type="sldNum" sz="quarter" idx="5"/>
          </p:nvPr>
        </p:nvSpPr>
        <p:spPr/>
        <p:txBody>
          <a:bodyPr/>
          <a:lstStyle/>
          <a:p>
            <a:fld id="{6BF1E080-AF04-4D13-8501-9D5B14CF2D97}" type="slidenum">
              <a:rPr lang="el-GR" smtClean="0"/>
              <a:t>13</a:t>
            </a:fld>
            <a:endParaRPr lang="el-GR"/>
          </a:p>
        </p:txBody>
      </p:sp>
    </p:spTree>
    <p:extLst>
      <p:ext uri="{BB962C8B-B14F-4D97-AF65-F5344CB8AC3E}">
        <p14:creationId xmlns:p14="http://schemas.microsoft.com/office/powerpoint/2010/main" val="4245980489"/>
      </p:ext>
    </p:extLst>
  </p:cSld>
  <p:clrMapOvr>
    <a:masterClrMapping/>
  </p:clrMapOvr>
</p:notes>
</file>

<file path=ppt/notesSlides/notesSlide13.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De objectiviteit ligt in het feit dat het evaluatieresultaat niet het resultaat is van de inspanning van één persoon. Daarom is het evaluatieresultaat niet bevooroordeeld. Consistentie betekent dat het resultaat betrouwbaar is en zich houdt aan de scoringsregels omdat het scoringsproces niet bevooroordeeld is. Het kritisch denken wordt geactiveerd omdat de trainer en de leerkrachten hun scores rechtvaardigen en ze een vruchtbare discussie hebben waarin ze de aspecten die betrekking hebben op het onderzochte gebied kritisch beoordelen. Bovendien kan de discussie over discrepanties een metacognitief proces op gang brengen dat kan leiden tot een constructieve zelfevaluatie. Tot slot nemen de docenten de last van het beoordelen niet volledig op zich, omdat deze last nu gedeeld wordt en het uiteindelijke evaluatieresultaat het resultaat is van teamwerk, waardoor de betrouwbaarheid en consistentie van het hele proces toeneemt.</a:t>
            </a:r>
            <a:endParaRPr lang="el-GR" dirty="0"/>
          </a:p>
        </p:txBody>
      </p:sp>
      <p:sp>
        <p:nvSpPr>
          <p:cNvPr id="4" name="Θέση αριθμού διαφάνειας 3"/>
          <p:cNvSpPr>
            <a:spLocks noGrp="1"/>
          </p:cNvSpPr>
          <p:nvPr>
            <p:ph type="sldNum" sz="quarter" idx="5"/>
          </p:nvPr>
        </p:nvSpPr>
        <p:spPr/>
        <p:txBody>
          <a:bodyPr/>
          <a:lstStyle/>
          <a:p>
            <a:fld id="{6BF1E080-AF04-4D13-8501-9D5B14CF2D97}" type="slidenum">
              <a:rPr lang="el-GR" smtClean="0"/>
              <a:t>14</a:t>
            </a:fld>
            <a:endParaRPr lang="el-GR"/>
          </a:p>
        </p:txBody>
      </p:sp>
    </p:spTree>
    <p:extLst>
      <p:ext uri="{BB962C8B-B14F-4D97-AF65-F5344CB8AC3E}">
        <p14:creationId xmlns:p14="http://schemas.microsoft.com/office/powerpoint/2010/main" val="1232110241"/>
      </p:ext>
    </p:extLst>
  </p:cSld>
  <p:clrMapOvr>
    <a:masterClrMapping/>
  </p:clrMapOvr>
</p:notes>
</file>

<file path=ppt/notesSlides/notesSlide14.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Eerst moeten zowel de leerkrachten als de trainer het onderzoeksgebied identificeren. In dit geval gaat het om de aspecten authenticiteit en genderintegratie. Ten tweede herinnert de trainer de leerkrachten aan de principes van de Tinker, met de nadruk op authenticiteit en genderintegratie.  Ten derde geeft de trainer een score voor authenticiteit op een schaal van 1 tot 4 (Slecht, Gemiddeld, Zeer goed, Uitstekend). Laten we zeggen dat de authenticiteitsscore van de trainer 3 is. De trainer rechtvaardigt zijn/haar score door te zeggen dat hoewel het spelscenario geïnspireerd is op films (een entertainmentsector waarmee gebruikers vertrouwd zijn), het plot niet in een alledaags thema valt. Vervolgens geeft de docent zijn eigen score voor authenticiteit. Laten we zeggen dat de score van de docent op authenticiteit 2 is. De docenten verantwoorden hun score en bespreken de discrepanties met de trainers. Hetzelfde proces wordt gevolgd in het geval van inclusie. De score van de trainer op inclusie is 2. De trainer rechtvaardigt zijn score door te zeggen dat omdat alleen mannen de hoofdrol spelen, het lijkt alsof de vrouwen worden verwaarloosd. Daarom omvat het spelontwerp genderintegratie niet in voldoende mate. De score van de leerkrachten op genderinclusie is echter 3. De leerkrachten rechtvaardigen hun score door erop te wijzen dat zowel mannen als vrouwen in de plot van het scenario betrokken zijn.  Eén docent benadrukt ook dat dit in de meeste films gebeurt (mannen in de hoofdrollen en vrouwen in de bijrollen). In dit geval bespreken de trainer en de leerkrachten de verschillen in score.  Door middel van discussie evalueren de leerkrachten individueel hun scores en wordt er een gekalibreerde rubric gemaakt om het resultaat van het evaluatieproces te vormen.</a:t>
            </a:r>
          </a:p>
          <a:p>
            <a:r>
              <a:rPr lang="en-US" dirty="0"/>
              <a:t>- Implementeer het voorbeeld (Tips: 1. Herinner leerkrachten aan authenticiteit en inclusiviteit 2: Scoor de aspecten van het leerscenario 3: Vraag leerkrachten om hetzelfde te doen 4: Bespreek discrepanties in het scoren 5: Help leerkrachten bij het maken van de gekalibreerde rubric volgens de gegeven feedback).</a:t>
            </a:r>
            <a:endParaRPr lang="el-GR" dirty="0"/>
          </a:p>
        </p:txBody>
      </p:sp>
      <p:sp>
        <p:nvSpPr>
          <p:cNvPr id="4" name="Θέση αριθμού διαφάνειας 3"/>
          <p:cNvSpPr>
            <a:spLocks noGrp="1"/>
          </p:cNvSpPr>
          <p:nvPr>
            <p:ph type="sldNum" sz="quarter" idx="5"/>
          </p:nvPr>
        </p:nvSpPr>
        <p:spPr/>
        <p:txBody>
          <a:bodyPr/>
          <a:lstStyle/>
          <a:p>
            <a:fld id="{6BF1E080-AF04-4D13-8501-9D5B14CF2D97}" type="slidenum">
              <a:rPr lang="el-GR" smtClean="0"/>
              <a:t>15</a:t>
            </a:fld>
            <a:endParaRPr lang="el-GR"/>
          </a:p>
        </p:txBody>
      </p:sp>
    </p:spTree>
    <p:extLst>
      <p:ext uri="{BB962C8B-B14F-4D97-AF65-F5344CB8AC3E}">
        <p14:creationId xmlns:p14="http://schemas.microsoft.com/office/powerpoint/2010/main" val="2847378788"/>
      </p:ext>
    </p:extLst>
  </p:cSld>
  <p:clrMapOvr>
    <a:masterClrMapping/>
  </p:clrMapOvr>
</p:notes>
</file>

<file path=ppt/notesSlides/notesSlide15.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Hoewel het ontwerp verschilt, vertrouwen beide hulpmiddelen op een balans van structuur en dialoog om verbetering te stimuleren. De overeenkomsten tussen beide methoden zijn</a:t>
            </a:r>
          </a:p>
          <a:p>
            <a:pPr marL="171450" indent="-171450">
              <a:buFontTx/>
              <a:buChar char="-"/>
            </a:pPr>
            <a:r>
              <a:rPr lang="en-US" dirty="0"/>
              <a:t>Bevorderen van samenwerkend leren</a:t>
            </a:r>
          </a:p>
          <a:p>
            <a:pPr marL="171450" indent="-171450">
              <a:buFontTx/>
              <a:buChar char="-"/>
            </a:pPr>
            <a:r>
              <a:rPr lang="en-US" dirty="0"/>
              <a:t>Vereisen gestructureerde kaders</a:t>
            </a:r>
          </a:p>
          <a:p>
            <a:pPr marL="171450" indent="-171450">
              <a:buFontTx/>
              <a:buChar char="-"/>
            </a:pPr>
            <a:r>
              <a:rPr lang="en-US" dirty="0"/>
              <a:t>Bevorderen van reflectie en evaluatieve vaardigheden</a:t>
            </a:r>
          </a:p>
          <a:p>
            <a:pPr marL="0" indent="0">
              <a:buFontTx/>
              <a:buNone/>
            </a:pPr>
            <a:r>
              <a:rPr lang="en-US" dirty="0"/>
              <a:t>De verschillen zijn:</a:t>
            </a:r>
          </a:p>
          <a:p>
            <a:pPr marL="171450" indent="-171450">
              <a:buFontTx/>
              <a:buChar char="-"/>
            </a:pPr>
            <a:r>
              <a:rPr lang="en-US" dirty="0"/>
              <a:t>Het GVB richt zich op dialoog waar CPR zich richt op evaluatie</a:t>
            </a:r>
          </a:p>
          <a:p>
            <a:pPr marL="171450" indent="-171450">
              <a:buFontTx/>
              <a:buChar char="-"/>
            </a:pPr>
            <a:r>
              <a:rPr lang="en-US" dirty="0"/>
              <a:t>Het evaluatieresultaat is gebaseerd op inzicht in het geval van GVB, terwijl het evaluatieresultaat verweven is met scores in het geval van reanimatie.</a:t>
            </a:r>
          </a:p>
          <a:p>
            <a:pPr marL="171450" indent="-171450">
              <a:buFontTx/>
              <a:buChar char="-"/>
            </a:pPr>
            <a:r>
              <a:rPr lang="en-US" dirty="0"/>
              <a:t>De facilitator speelt een cruciale rol bij GVB, terwijl het hele proces bij reanimatie zelfsturend is.</a:t>
            </a:r>
          </a:p>
          <a:p>
            <a:pPr marL="0" indent="0">
              <a:buFontTx/>
              <a:buNone/>
            </a:pPr>
            <a:r>
              <a:rPr lang="en-US" dirty="0"/>
              <a:t>Kort samengevat is GVB interpersoonlijk en discursief, terwijl reanimatie meer analytisch en rubric-gestuurd is. Beide kunnen worden aangepast voor verschillende omgevingen.</a:t>
            </a:r>
          </a:p>
          <a:p>
            <a:pPr marL="0" indent="0">
              <a:buFontTx/>
              <a:buNone/>
            </a:pPr>
            <a:endParaRPr lang="en-US" dirty="0"/>
          </a:p>
          <a:p>
            <a:endParaRPr lang="el-GR" dirty="0"/>
          </a:p>
        </p:txBody>
      </p:sp>
      <p:sp>
        <p:nvSpPr>
          <p:cNvPr id="4" name="Θέση αριθμού διαφάνειας 3"/>
          <p:cNvSpPr>
            <a:spLocks noGrp="1"/>
          </p:cNvSpPr>
          <p:nvPr>
            <p:ph type="sldNum" sz="quarter" idx="5"/>
          </p:nvPr>
        </p:nvSpPr>
        <p:spPr/>
        <p:txBody>
          <a:bodyPr/>
          <a:lstStyle/>
          <a:p>
            <a:fld id="{6BF1E080-AF04-4D13-8501-9D5B14CF2D97}" type="slidenum">
              <a:rPr lang="el-GR" smtClean="0"/>
              <a:t>16</a:t>
            </a:fld>
            <a:endParaRPr lang="el-GR"/>
          </a:p>
        </p:txBody>
      </p:sp>
    </p:spTree>
    <p:extLst>
      <p:ext uri="{BB962C8B-B14F-4D97-AF65-F5344CB8AC3E}">
        <p14:creationId xmlns:p14="http://schemas.microsoft.com/office/powerpoint/2010/main" val="1644311626"/>
      </p:ext>
    </p:extLst>
  </p:cSld>
  <p:clrMapOvr>
    <a:masterClrMapping/>
  </p:clrMapOvr>
</p:notes>
</file>

<file path=ppt/notesSlides/notesSlide16.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De twee methoden kunnen naast elkaar gebruikt worden. Gebruik bijvoorbeeld CPR om resultaten te beoordelen en GVB om na te denken over instructiestrategieën. Daarom wordt GVB meestal gebruikt om kwalitatieve aspecten van een leereenheid te beoordelen, terwijl CPR op een betrouwbare manier kwantitatieve aspecten van een leereenheid kan beoordelen. Zelfs als een leereenheid van nature niet kwantitatief is, als ze gekwantificeerd kan worden met behulp van een schaal, verdient het de voorkeur om ze te beoordelen met behulp van GVP om een rubric-gestuurd evaluatieresultaat te verkrijgen. Als een aspect van een leereenheid niet gemakkelijk gekwantificeerd kan worden, is het beter om GVB te gebruiken in het evaluatieproces. Beide protocollen kunnen echter in elk geval gebruikt worden. Toch is het belangrijk om rekening te houden met hun verschillen wanneer je ze gebruikt. Blijkbaar kan een combinatie van beide protocollen (indien geschikt voor het leerscenario) een zinvollere evaluatiecyclus opleveren, omdat het evaluatieproces in dit geval inzicht en scores kan omvatten.</a:t>
            </a:r>
            <a:endParaRPr lang="el-GR" dirty="0"/>
          </a:p>
        </p:txBody>
      </p:sp>
      <p:sp>
        <p:nvSpPr>
          <p:cNvPr id="4" name="Θέση αριθμού διαφάνειας 3"/>
          <p:cNvSpPr>
            <a:spLocks noGrp="1"/>
          </p:cNvSpPr>
          <p:nvPr>
            <p:ph type="sldNum" sz="quarter" idx="5"/>
          </p:nvPr>
        </p:nvSpPr>
        <p:spPr/>
        <p:txBody>
          <a:bodyPr/>
          <a:lstStyle/>
          <a:p>
            <a:fld id="{6BF1E080-AF04-4D13-8501-9D5B14CF2D97}" type="slidenum">
              <a:rPr lang="el-GR" smtClean="0"/>
              <a:t>17</a:t>
            </a:fld>
            <a:endParaRPr lang="el-GR"/>
          </a:p>
        </p:txBody>
      </p:sp>
    </p:spTree>
    <p:extLst>
      <p:ext uri="{BB962C8B-B14F-4D97-AF65-F5344CB8AC3E}">
        <p14:creationId xmlns:p14="http://schemas.microsoft.com/office/powerpoint/2010/main" val="2240731593"/>
      </p:ext>
    </p:extLst>
  </p:cSld>
  <p:clrMapOvr>
    <a:masterClrMapping/>
  </p:clrMapOvr>
</p:notes>
</file>

<file path=ppt/notesSlides/notesSlide17.xml><?xml version="1.0" encoding="utf-8"?>
<p:notes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6CE7E2-2620-E30B-A8C9-4B1F2A545F86}"/>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0CB95FA9-D9C4-2383-AFEC-CB93D75EBD54}"/>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C76D7F74-60BD-9C08-7E73-6F9557BB5232}"/>
              </a:ext>
            </a:extLst>
          </p:cNvPr>
          <p:cNvSpPr>
            <a:spLocks noGrp="1"/>
          </p:cNvSpPr>
          <p:nvPr>
            <p:ph type="body" idx="1"/>
          </p:nvPr>
        </p:nvSpPr>
        <p:spPr/>
        <p:txBody>
          <a:bodyPr/>
          <a:lstStyle/>
          <a:p>
            <a:r>
              <a:rPr lang="en-US" dirty="0"/>
              <a:t>De belangrijkste uitdagingen waarmee rekening moet worden gehouden bij het gebruik van het GVB en de CPR zijn:</a:t>
            </a:r>
          </a:p>
          <a:p>
            <a:r>
              <a:rPr lang="en-US" dirty="0"/>
              <a:t>- Tijdsdruk</a:t>
            </a:r>
          </a:p>
          <a:p>
            <a:r>
              <a:rPr lang="en-US" dirty="0"/>
              <a:t>- Noodzaak van training voor facilitator (CFP)</a:t>
            </a:r>
          </a:p>
          <a:p>
            <a:r>
              <a:rPr lang="en-US" dirty="0"/>
              <a:t>- Nauwkeurigheid van de kalibratie (CPR)</a:t>
            </a:r>
          </a:p>
          <a:p>
            <a:r>
              <a:rPr lang="en-US" dirty="0"/>
              <a:t>De tijd die wordt besteed aan de rotatie van de cyclus is cruciaal bij GVB, terwijl de kalibratienauwkeurigheid van het grootste belang is bij CPR. Tegelijkertijd is de tijd die besteed wordt aan het bespreken van de discrepanties ook belangrijk in het geval van CPR. Hoewel beide protocollen krachtig zijn, vereist de implementatie betrokkenheid, met name op het gebied van training en planning. Vooral in het geval van CPR is het vermogen van de trainer om een vruchtbare discussie op gang te brengen van het grootste belang, terwijl het vermogen van de facilitator om rotatie te managen en het protocol te verduidelijken ook essentieel is in het geval van GVB.</a:t>
            </a:r>
            <a:endParaRPr lang="el-GR" dirty="0"/>
          </a:p>
        </p:txBody>
      </p:sp>
      <p:sp>
        <p:nvSpPr>
          <p:cNvPr id="4" name="Θέση αριθμού διαφάνειας 3">
            <a:extLst>
              <a:ext uri="{FF2B5EF4-FFF2-40B4-BE49-F238E27FC236}">
                <a16:creationId xmlns:a16="http://schemas.microsoft.com/office/drawing/2014/main" id="{0B093DBC-45DE-E3FF-3D5D-5D9EC8A02D6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F1E080-AF04-4D13-8501-9D5B14CF2D97}" type="slidenum">
              <a:rPr kumimoji="0" lang="el-GR" sz="1200" b="0" i="0" u="none" strike="noStrike" kern="1200" cap="none" spc="0" normalizeH="0" baseline="0" noProof="0" smtClean="0">
                <a:ln>
                  <a:noFill/>
                </a:ln>
                <a:solidFill>
                  <a:prstClr val="black"/>
                </a:solidFill>
                <a:effectLst/>
                <a:uLnTx/>
                <a:uFillTx/>
                <a:latin typeface="Aptos" panose="02110004020202020204"/>
                <a:ea typeface="+mn-ea"/>
                <a:cs typeface="+mn-cs"/>
              </a:rPr>
              <a:t>18</a:t>
            </a:fld>
            <a:endParaRPr kumimoji="0" lang="el-GR"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730228161"/>
      </p:ext>
    </p:extLst>
  </p:cSld>
  <p:clrMapOvr>
    <a:masterClrMapping/>
  </p:clrMapOvr>
</p:notes>
</file>

<file path=ppt/notesSlides/notesSlide18.xml><?xml version="1.0" encoding="utf-8"?>
<p:notes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showMasterSp="0" showMasterPhAnim="0">
  <p:cSld>
    <p:spTree>
      <p:nvGrpSpPr>
        <p:cNvPr id="1" name="Shape 85">
          <a:extLst>
            <a:ext uri="{FF2B5EF4-FFF2-40B4-BE49-F238E27FC236}">
              <a16:creationId xmlns:a16="http://schemas.microsoft.com/office/drawing/2014/main" id="{AA9EC5D3-9BE0-98FE-2BE8-47E537FCB4CC}"/>
            </a:ext>
          </a:extLst>
        </p:cNvPr>
        <p:cNvGrpSpPr/>
        <p:nvPr/>
      </p:nvGrpSpPr>
      <p:grpSpPr>
        <a:xfrm>
          <a:off x="0" y="0"/>
          <a:ext cx="0" cy="0"/>
          <a:chOff x="0" y="0"/>
          <a:chExt cx="0" cy="0"/>
        </a:xfrm>
      </p:grpSpPr>
      <p:sp>
        <p:nvSpPr>
          <p:cNvPr id="86" name="Google Shape;86;p25:notes">
            <a:extLst>
              <a:ext uri="{FF2B5EF4-FFF2-40B4-BE49-F238E27FC236}">
                <a16:creationId xmlns:a16="http://schemas.microsoft.com/office/drawing/2014/main" id="{A3A2930C-4EE4-7E0F-25EE-35CD496F48C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r>
              <a:rPr lang="en-US" dirty="0"/>
              <a:t>1. Collegiale toetsingsprotocollen versterken het lesgeven en leren</a:t>
            </a:r>
          </a:p>
          <a:p>
            <a:pPr marL="0" lvl="0" indent="0" algn="l" rtl="0">
              <a:lnSpc>
                <a:spcPct val="100000"/>
              </a:lnSpc>
              <a:spcBef>
                <a:spcPts val="0"/>
              </a:spcBef>
              <a:spcAft>
                <a:spcPts val="0"/>
              </a:spcAft>
              <a:buSzPts val="1100"/>
              <a:buNone/>
            </a:pPr>
            <a:r>
              <a:rPr lang="en-US" dirty="0"/>
              <a:t>2. GVB verbetert reflectieve praktijk</a:t>
            </a:r>
          </a:p>
          <a:p>
            <a:pPr marL="0" lvl="0" indent="0" algn="l" rtl="0">
              <a:lnSpc>
                <a:spcPct val="100000"/>
              </a:lnSpc>
              <a:spcBef>
                <a:spcPts val="0"/>
              </a:spcBef>
              <a:spcAft>
                <a:spcPts val="0"/>
              </a:spcAft>
              <a:buSzPts val="1100"/>
              <a:buNone/>
            </a:pPr>
            <a:r>
              <a:rPr lang="en-US" dirty="0"/>
              <a:t>3. CPR verbetert consistente evaluatie</a:t>
            </a:r>
          </a:p>
          <a:p>
            <a:pPr marL="0" lvl="0" indent="0" algn="l" rtl="0">
              <a:lnSpc>
                <a:spcPct val="100000"/>
              </a:lnSpc>
              <a:spcBef>
                <a:spcPts val="0"/>
              </a:spcBef>
              <a:spcAft>
                <a:spcPts val="0"/>
              </a:spcAft>
              <a:buSzPts val="1100"/>
              <a:buNone/>
            </a:pPr>
            <a:r>
              <a:rPr lang="en-US" dirty="0"/>
              <a:t>Samen bouwen ze aan samenwerkend professionalisme</a:t>
            </a:r>
          </a:p>
          <a:p>
            <a:pPr marL="0" lvl="0" indent="0" algn="l" rtl="0">
              <a:lnSpc>
                <a:spcPct val="100000"/>
              </a:lnSpc>
              <a:spcBef>
                <a:spcPts val="0"/>
              </a:spcBef>
              <a:spcAft>
                <a:spcPts val="0"/>
              </a:spcAft>
              <a:buSzPts val="1100"/>
              <a:buNone/>
            </a:pPr>
            <a:endParaRPr dirty="0"/>
          </a:p>
        </p:txBody>
      </p:sp>
      <p:sp>
        <p:nvSpPr>
          <p:cNvPr id="87" name="Google Shape;87;p25:notes">
            <a:extLst>
              <a:ext uri="{FF2B5EF4-FFF2-40B4-BE49-F238E27FC236}">
                <a16:creationId xmlns:a16="http://schemas.microsoft.com/office/drawing/2014/main" id="{DF1BF4A9-D232-C440-36DF-AA72381E184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344576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8" name="Google Shape;24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showMasterSp="0" showMasterPhAnim="0">
  <p:cSld>
    <p:spTree>
      <p:nvGrpSpPr>
        <p:cNvPr id="1" name="Shape 67">
          <a:extLst>
            <a:ext uri="{FF2B5EF4-FFF2-40B4-BE49-F238E27FC236}">
              <a16:creationId xmlns:a16="http://schemas.microsoft.com/office/drawing/2014/main" id="{B072955F-9CAB-E870-B4F1-8C6ED0F4284F}"/>
            </a:ext>
          </a:extLst>
        </p:cNvPr>
        <p:cNvGrpSpPr/>
        <p:nvPr/>
      </p:nvGrpSpPr>
      <p:grpSpPr>
        <a:xfrm>
          <a:off x="0" y="0"/>
          <a:ext cx="0" cy="0"/>
          <a:chOff x="0" y="0"/>
          <a:chExt cx="0" cy="0"/>
        </a:xfrm>
      </p:grpSpPr>
      <p:sp>
        <p:nvSpPr>
          <p:cNvPr id="68" name="Google Shape;68;p2:notes">
            <a:extLst>
              <a:ext uri="{FF2B5EF4-FFF2-40B4-BE49-F238E27FC236}">
                <a16:creationId xmlns:a16="http://schemas.microsoft.com/office/drawing/2014/main" id="{9CB120D4-9534-0849-67EB-6422E2479CB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9" name="Google Shape;69;p2:notes">
            <a:extLst>
              <a:ext uri="{FF2B5EF4-FFF2-40B4-BE49-F238E27FC236}">
                <a16:creationId xmlns:a16="http://schemas.microsoft.com/office/drawing/2014/main" id="{5575000A-97B0-C140-1023-02B3B6AE90D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84656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75" name="Google Shape;7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rPr lang="en-US" dirty="0"/>
              <a:t>Deze unit maakt leerkrachten vertrouwd met de Peer Review Protocollen. In detail </a:t>
            </a:r>
            <a:r>
              <a:rPr lang="el-GR" dirty="0"/>
              <a:t>zullen</a:t>
            </a:r>
            <a:r>
              <a:rPr lang="en-US" dirty="0"/>
              <a:t> de leerkrachten </a:t>
            </a:r>
            <a:r>
              <a:rPr lang="en-US" dirty="0"/>
              <a:t>kennis opdoen over het Critical Friends Protocol (CFP) en de Calibrated Peer Review (CPR). De unit gaat dieper in op deze methoden en onthult hun mechanismen en toepassingen. Deze kennis stelt leerkrachten in staat onderscheid te maken tussen de respectieve protocollen en hun overeenkomsten en verschillen te begrijpen. Tegelijkertijd worden leerkrachten zich bewust van de uitdagingen die zich kunnen voordoen bij het implementeren van deze methoden. Bovendien kunnen leerkrachten deze methoden toepassen om hun eigen leerscenario's te evalueren, afzonderlijk of gecombineerd. Ten slotte zullen de leerkrachten zich het belang van roterende feedback en de noodzaak van gezamenlijke evaluatie realiseren. </a:t>
            </a:r>
            <a:endParaRPr dirty="0"/>
          </a:p>
        </p:txBody>
      </p:sp>
      <p:sp>
        <p:nvSpPr>
          <p:cNvPr id="81" name="Google Shape;81;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 De peer-review protocollen vormen een effectieve evaluatiestrategie. Zoals de afbeelding laat zien, omvat de hele cyclus van de evaluatiestrategie vele stadia. De evaluatiestrategie wordt geïmplementeerd om feedback te verzamelen. Vervolgens wordt de feedback geanalyseerd en worden de gebieden geïdentificeerd die voor verbetering vatbaar zijn. Tot slot worden er wijzigingen aangebracht en worden de veranderingen toegepast. Dit proces kan gevolgd worden in het geval van een les of in het geval van een individuele leereenheid (leerscenario).</a:t>
            </a:r>
            <a:endParaRPr lang="el-GR" dirty="0"/>
          </a:p>
        </p:txBody>
      </p:sp>
      <p:sp>
        <p:nvSpPr>
          <p:cNvPr id="4" name="Θέση αριθμού διαφάνειας 3"/>
          <p:cNvSpPr>
            <a:spLocks noGrp="1"/>
          </p:cNvSpPr>
          <p:nvPr>
            <p:ph type="sldNum" sz="quarter" idx="5"/>
          </p:nvPr>
        </p:nvSpPr>
        <p:spPr/>
        <p:txBody>
          <a:bodyPr/>
          <a:lstStyle/>
          <a:p>
            <a:fld id="{6BF1E080-AF04-4D13-8501-9D5B14CF2D97}" type="slidenum">
              <a:rPr lang="el-GR" smtClean="0"/>
              <a:t>6</a:t>
            </a:fld>
            <a:endParaRPr lang="el-GR"/>
          </a:p>
        </p:txBody>
      </p:sp>
    </p:spTree>
    <p:extLst>
      <p:ext uri="{BB962C8B-B14F-4D97-AF65-F5344CB8AC3E}">
        <p14:creationId xmlns:p14="http://schemas.microsoft.com/office/powerpoint/2010/main" val="3880858882"/>
      </p:ext>
    </p:extLst>
  </p:cSld>
  <p:clrMapOvr>
    <a:masterClrMapping/>
  </p:clrMapOvr>
</p:notes>
</file>

<file path=ppt/notesSlides/notesSlide6.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Collegiale toetsing is niet gewoon 'feedback geven' - het is een gestructureerd systeem voor kennisoverdracht. Critical Friend bouwt voort op Schön's 'reflectie-in-actie', terwijl Calibrated Review weerspiegelt hoe experts beginners trainen om werk te evalueren (Collins, 1989). Beide gaan de 'blinde vlek van experts' tegen, waarbij leerkrachten belemmeringen van leerlingen over het hoofd zien." De Peer-review protocollen zijn gebaseerd op Formative Assessment (Black &amp; Wiliam, 1998), waarbij criteria-gestuurde feedback wordt gebruikt. Hun mechanisme ligt in een Rubric-gestuurde evaluatie. Omdat het evaluatieresultaat niet gebaseerd is op iemands oordeel, is het hele proces niet bevooroordeeld en voegt het evaluatieproces kwaliteit toe aan de verfijnde les. In het geval van de Gekalibreerde Peer Review ligt de kwaliteit van de verfijnde les ook in het feit dat het oordeel niet gebaseerd is op meningen, maar op een gekalibreerde en gestructureerde rubric.</a:t>
            </a:r>
          </a:p>
          <a:p>
            <a:endParaRPr lang="el-GR" dirty="0"/>
          </a:p>
        </p:txBody>
      </p:sp>
      <p:sp>
        <p:nvSpPr>
          <p:cNvPr id="4" name="Θέση αριθμού διαφάνειας 3"/>
          <p:cNvSpPr>
            <a:spLocks noGrp="1"/>
          </p:cNvSpPr>
          <p:nvPr>
            <p:ph type="sldNum" sz="quarter" idx="5"/>
          </p:nvPr>
        </p:nvSpPr>
        <p:spPr/>
        <p:txBody>
          <a:bodyPr/>
          <a:lstStyle/>
          <a:p>
            <a:fld id="{6BF1E080-AF04-4D13-8501-9D5B14CF2D97}" type="slidenum">
              <a:rPr lang="el-GR" smtClean="0"/>
              <a:t>7</a:t>
            </a:fld>
            <a:endParaRPr lang="el-GR"/>
          </a:p>
        </p:txBody>
      </p:sp>
    </p:spTree>
    <p:extLst>
      <p:ext uri="{BB962C8B-B14F-4D97-AF65-F5344CB8AC3E}">
        <p14:creationId xmlns:p14="http://schemas.microsoft.com/office/powerpoint/2010/main" val="2610273089"/>
      </p:ext>
    </p:extLst>
  </p:cSld>
  <p:clrMapOvr>
    <a:masterClrMapping/>
  </p:clrMapOvr>
</p:notes>
</file>

<file path=ppt/notesSlides/notesSlide7.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Het is belangrijk om te benadrukken dat roterende feedback zorgt voor meerdere lenzen (authenticiteit, inclusie, curriculum) en de diversiteit van ideeën met 62% verhoogt (Topping, 2009). Daarom bieden roterende feedbackprotocollen een oplossing voor het probleem van typische reviewprotocollen, waarin diversiteit van perspectieven ontbreekt. In een onderzoek uit 2022 bracht roterende feedback 3x meer inclusie-fixes aan het licht dan kritieken door één beoordelaar (Koch et al.). Dit weerspiegelt de principes van design thinking, waarbij de resultaten worden verfijnd door de inbreng van verschillende belanghebbenden. De Roterende Feedback Protocollen kunnen worden gebruikt in het geval van een gezamenlijke evaluatie, waarbij een procedure als hieronder wordt gevolgd:</a:t>
            </a:r>
          </a:p>
          <a:p>
            <a:r>
              <a:rPr lang="en-US" dirty="0"/>
              <a:t>Materialen voorbereiden: Lesplannen afdrukken/schrijven of digitaal weergeven.</a:t>
            </a:r>
          </a:p>
          <a:p>
            <a:endParaRPr lang="en-US" dirty="0"/>
          </a:p>
          <a:p>
            <a:r>
              <a:rPr lang="en-US" dirty="0"/>
              <a:t>Vorm groepen: 3-4 docenten per werkplek.</a:t>
            </a:r>
          </a:p>
          <a:p>
            <a:endParaRPr lang="en-US" dirty="0"/>
          </a:p>
          <a:p>
            <a:r>
              <a:rPr lang="en-US" dirty="0"/>
              <a:t>Roteren: Ga elke 8-10 minuten met de klok mee.</a:t>
            </a:r>
          </a:p>
          <a:p>
            <a:endParaRPr lang="en-US" dirty="0"/>
          </a:p>
          <a:p>
            <a:r>
              <a:rPr lang="en-US" dirty="0"/>
              <a:t>Feedback Protocol: Gebruik plakbriefjes of digitale hulpmiddelen (bijv. Google </a:t>
            </a:r>
            <a:r>
              <a:rPr lang="en-US" dirty="0" err="1"/>
              <a:t>Jamboard</a:t>
            </a:r>
            <a:r>
              <a:rPr lang="en-US" dirty="0"/>
              <a:t>).</a:t>
            </a:r>
          </a:p>
          <a:p>
            <a:r>
              <a:rPr lang="en-US" dirty="0"/>
              <a:t>Belangrijke tip: Wijs elk station een focuslens toe (bijv. Station 1 = Authenticiteit, Station 2 = Genderintegratie). Dit structureert de feedback en voorkomt overlap.</a:t>
            </a:r>
          </a:p>
          <a:p>
            <a:r>
              <a:rPr lang="en-US" dirty="0"/>
              <a:t>Om deze onderneming te volbrengen, moet je in gedachten houden dat sommige rollen kardinaal zijn:</a:t>
            </a:r>
          </a:p>
          <a:p>
            <a:r>
              <a:rPr lang="en-US" dirty="0"/>
              <a:t>1. Tijdwaarnemer: Wijs per groep een tijdwaarnemer aan om te voorkomen dat de deelnemers afdwalen.</a:t>
            </a:r>
          </a:p>
          <a:p>
            <a:r>
              <a:rPr lang="en-US" dirty="0"/>
              <a:t>2. Presentatoren: Observeer in stilte; maak aantekeningen.</a:t>
            </a:r>
          </a:p>
          <a:p>
            <a:r>
              <a:rPr lang="en-US" dirty="0"/>
              <a:t>3. Beoordelaars: Geven gerichte feedback per stationlens.</a:t>
            </a:r>
          </a:p>
          <a:p>
            <a:r>
              <a:rPr lang="en-US" dirty="0"/>
              <a:t>4. Facilitator: Signaleer rotaties; verduidelijk protocollen.</a:t>
            </a:r>
          </a:p>
          <a:p>
            <a:endParaRPr lang="en-US" dirty="0"/>
          </a:p>
          <a:p>
            <a:r>
              <a:rPr lang="en-US" dirty="0"/>
              <a:t>Waarom presentatoren het zwijgen opleggen? Onderzoek toont aan dat uitleggen tijdens feedback de kwaliteit van de kritiek met 41% vermindert (Bambino, 2002). Presentatoren reflecteren na alle rotaties.</a:t>
            </a:r>
          </a:p>
          <a:p>
            <a:endParaRPr lang="en-US" dirty="0"/>
          </a:p>
          <a:p>
            <a:endParaRPr lang="en-US" dirty="0"/>
          </a:p>
          <a:p>
            <a:endParaRPr lang="en-US" dirty="0"/>
          </a:p>
          <a:p>
            <a:endParaRPr lang="en-US" dirty="0"/>
          </a:p>
          <a:p>
            <a:endParaRPr lang="en-US" dirty="0"/>
          </a:p>
          <a:p>
            <a:endParaRPr lang="el-GR" dirty="0"/>
          </a:p>
        </p:txBody>
      </p:sp>
      <p:sp>
        <p:nvSpPr>
          <p:cNvPr id="4" name="Θέση αριθμού διαφάνειας 3"/>
          <p:cNvSpPr>
            <a:spLocks noGrp="1"/>
          </p:cNvSpPr>
          <p:nvPr>
            <p:ph type="sldNum" sz="quarter" idx="5"/>
          </p:nvPr>
        </p:nvSpPr>
        <p:spPr/>
        <p:txBody>
          <a:bodyPr/>
          <a:lstStyle/>
          <a:p>
            <a:fld id="{6BF1E080-AF04-4D13-8501-9D5B14CF2D97}" type="slidenum">
              <a:rPr lang="el-GR" smtClean="0"/>
              <a:t>8</a:t>
            </a:fld>
            <a:endParaRPr lang="el-GR"/>
          </a:p>
        </p:txBody>
      </p:sp>
    </p:spTree>
    <p:extLst>
      <p:ext uri="{BB962C8B-B14F-4D97-AF65-F5344CB8AC3E}">
        <p14:creationId xmlns:p14="http://schemas.microsoft.com/office/powerpoint/2010/main" val="3022452671"/>
      </p:ext>
    </p:extLst>
  </p:cSld>
  <p:clrMapOvr>
    <a:masterClrMapping/>
  </p:clrMapOvr>
</p:notes>
</file>

<file path=ppt/notesSlides/notesSlide8.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Deze video onthult het Critical Friend Protocol en legt de mechanismen, het gebruik en de rollen bij de toepassing ervan uit. Het Critical Friends Protocol valt op in de Roterende Feedback </a:t>
            </a:r>
            <a:r>
              <a:rPr lang="en-US" dirty="0" err="1"/>
              <a:t>Protocollen. Bekijk </a:t>
            </a:r>
            <a:r>
              <a:rPr lang="en-US" dirty="0"/>
              <a:t>de video en we bespreken deze methode.</a:t>
            </a:r>
            <a:endParaRPr lang="el-GR" dirty="0"/>
          </a:p>
        </p:txBody>
      </p:sp>
      <p:sp>
        <p:nvSpPr>
          <p:cNvPr id="4" name="Θέση αριθμού διαφάνειας 3"/>
          <p:cNvSpPr>
            <a:spLocks noGrp="1"/>
          </p:cNvSpPr>
          <p:nvPr>
            <p:ph type="sldNum" sz="quarter" idx="5"/>
          </p:nvPr>
        </p:nvSpPr>
        <p:spPr/>
        <p:txBody>
          <a:bodyPr/>
          <a:lstStyle/>
          <a:p>
            <a:fld id="{6BF1E080-AF04-4D13-8501-9D5B14CF2D97}" type="slidenum">
              <a:rPr lang="el-GR" smtClean="0"/>
              <a:t>9</a:t>
            </a:fld>
            <a:endParaRPr lang="el-GR"/>
          </a:p>
        </p:txBody>
      </p:sp>
    </p:spTree>
    <p:extLst>
      <p:ext uri="{BB962C8B-B14F-4D97-AF65-F5344CB8AC3E}">
        <p14:creationId xmlns:p14="http://schemas.microsoft.com/office/powerpoint/2010/main" val="183757219"/>
      </p:ext>
    </p:extLst>
  </p:cSld>
  <p:clrMapOvr>
    <a:masterClrMapping/>
  </p:clrMapOvr>
</p:notes>
</file>

<file path=ppt/notesSlides/notesSlide9.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Onderzoek: Britse leerkrachten die Critical Friend gebruiken, herzagen 89% vaker gendergebonden taal dan controlegroepen. Het geheim? De 'ik vraag het me af' formulering activeert het oplossen van problemen zonder schaamte (Bambino, 2002). Dit in tegenstelling tot traditionele feedback zoals 'Dit is uitsluiting', die weerstand oproept."</a:t>
            </a:r>
            <a:endParaRPr lang="el-GR" dirty="0"/>
          </a:p>
        </p:txBody>
      </p:sp>
      <p:sp>
        <p:nvSpPr>
          <p:cNvPr id="4" name="Θέση αριθμού διαφάνειας 3"/>
          <p:cNvSpPr>
            <a:spLocks noGrp="1"/>
          </p:cNvSpPr>
          <p:nvPr>
            <p:ph type="sldNum" sz="quarter" idx="5"/>
          </p:nvPr>
        </p:nvSpPr>
        <p:spPr/>
        <p:txBody>
          <a:bodyPr/>
          <a:lstStyle/>
          <a:p>
            <a:fld id="{6BF1E080-AF04-4D13-8501-9D5B14CF2D97}" type="slidenum">
              <a:rPr lang="el-GR" smtClean="0"/>
              <a:t>10</a:t>
            </a:fld>
            <a:endParaRPr lang="el-GR"/>
          </a:p>
        </p:txBody>
      </p:sp>
    </p:spTree>
    <p:extLst>
      <p:ext uri="{BB962C8B-B14F-4D97-AF65-F5344CB8AC3E}">
        <p14:creationId xmlns:p14="http://schemas.microsoft.com/office/powerpoint/2010/main" val="4019762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Master" Target="../slideMasters/slideMaster2.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7C4037C-3EE6-95A4-C9F4-1074556DD4B5}"/>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55F18B12-D970-59D7-636A-7B1FD79452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4CE5D395-345E-E78D-EA09-ABD073D3A89F}"/>
              </a:ext>
            </a:extLst>
          </p:cNvPr>
          <p:cNvSpPr>
            <a:spLocks noGrp="1"/>
          </p:cNvSpPr>
          <p:nvPr>
            <p:ph type="dt" sz="half" idx="10"/>
          </p:nvPr>
        </p:nvSpPr>
        <p:spPr/>
        <p:txBody>
          <a:bodyPr/>
          <a:lstStyle/>
          <a:p>
            <a:fld id="{F1695145-478C-4926-9803-1BAD76AACF0B}" type="datetimeFigureOut">
              <a:rPr lang="el-GR" smtClean="0"/>
              <a:t>5/6/2025</a:t>
            </a:fld>
            <a:endParaRPr lang="el-GR"/>
          </a:p>
        </p:txBody>
      </p:sp>
      <p:sp>
        <p:nvSpPr>
          <p:cNvPr id="5" name="Θέση υποσέλιδου 4">
            <a:extLst>
              <a:ext uri="{FF2B5EF4-FFF2-40B4-BE49-F238E27FC236}">
                <a16:creationId xmlns:a16="http://schemas.microsoft.com/office/drawing/2014/main" id="{C87135A9-1B8B-A811-B32C-6E4C13E35764}"/>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DCFDB055-D479-216C-046B-5F5BAE2DFCB3}"/>
              </a:ext>
            </a:extLst>
          </p:cNvPr>
          <p:cNvSpPr>
            <a:spLocks noGrp="1"/>
          </p:cNvSpPr>
          <p:nvPr>
            <p:ph type="sldNum" sz="quarter" idx="12"/>
          </p:nvPr>
        </p:nvSpPr>
        <p:spPr/>
        <p:txBody>
          <a:bodyPr/>
          <a:lstStyle/>
          <a:p>
            <a:fld id="{88AA1CE5-B02D-4B0B-9C42-23BD57DBAE8F}" type="slidenum">
              <a:rPr lang="el-GR" smtClean="0"/>
              <a:t>‹#›</a:t>
            </a:fld>
            <a:endParaRPr lang="el-GR"/>
          </a:p>
        </p:txBody>
      </p:sp>
    </p:spTree>
    <p:extLst>
      <p:ext uri="{BB962C8B-B14F-4D97-AF65-F5344CB8AC3E}">
        <p14:creationId xmlns:p14="http://schemas.microsoft.com/office/powerpoint/2010/main" val="2107718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04B7FF7-3964-CA9D-CA45-C955CCEA8FFF}"/>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DC3A6915-ADD7-C3A3-4CC0-803236175BCE}"/>
              </a:ext>
            </a:extLst>
          </p:cNvPr>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AEAD8793-2D32-789B-2FC0-9E7CB301FDC1}"/>
              </a:ext>
            </a:extLst>
          </p:cNvPr>
          <p:cNvSpPr>
            <a:spLocks noGrp="1"/>
          </p:cNvSpPr>
          <p:nvPr>
            <p:ph type="dt" sz="half" idx="10"/>
          </p:nvPr>
        </p:nvSpPr>
        <p:spPr/>
        <p:txBody>
          <a:bodyPr/>
          <a:lstStyle/>
          <a:p>
            <a:fld id="{F1695145-478C-4926-9803-1BAD76AACF0B}" type="datetimeFigureOut">
              <a:rPr lang="el-GR" smtClean="0"/>
              <a:t>5/6/2025</a:t>
            </a:fld>
            <a:endParaRPr lang="el-GR"/>
          </a:p>
        </p:txBody>
      </p:sp>
      <p:sp>
        <p:nvSpPr>
          <p:cNvPr id="5" name="Θέση υποσέλιδου 4">
            <a:extLst>
              <a:ext uri="{FF2B5EF4-FFF2-40B4-BE49-F238E27FC236}">
                <a16:creationId xmlns:a16="http://schemas.microsoft.com/office/drawing/2014/main" id="{0BC197F2-3DCC-9AE2-4828-28D744D46D6B}"/>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31C8D153-7485-F8FD-211C-9B016BC77B87}"/>
              </a:ext>
            </a:extLst>
          </p:cNvPr>
          <p:cNvSpPr>
            <a:spLocks noGrp="1"/>
          </p:cNvSpPr>
          <p:nvPr>
            <p:ph type="sldNum" sz="quarter" idx="12"/>
          </p:nvPr>
        </p:nvSpPr>
        <p:spPr/>
        <p:txBody>
          <a:bodyPr/>
          <a:lstStyle/>
          <a:p>
            <a:fld id="{88AA1CE5-B02D-4B0B-9C42-23BD57DBAE8F}" type="slidenum">
              <a:rPr lang="el-GR" smtClean="0"/>
              <a:t>‹#›</a:t>
            </a:fld>
            <a:endParaRPr lang="el-GR"/>
          </a:p>
        </p:txBody>
      </p:sp>
    </p:spTree>
    <p:extLst>
      <p:ext uri="{BB962C8B-B14F-4D97-AF65-F5344CB8AC3E}">
        <p14:creationId xmlns:p14="http://schemas.microsoft.com/office/powerpoint/2010/main" val="677928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2E68B84F-AE5E-3298-1DDB-8662E169E477}"/>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B994B924-CEF9-C268-FFE5-0D0C49439715}"/>
              </a:ext>
            </a:extLst>
          </p:cNvPr>
          <p:cNvSpPr>
            <a:spLocks noGrp="1"/>
          </p:cNvSpPr>
          <p:nvPr>
            <p:ph type="body" orient="vert" idx="1"/>
          </p:nvPr>
        </p:nvSpPr>
        <p:spPr>
          <a:xfrm>
            <a:off x="838200" y="365125"/>
            <a:ext cx="7734300" cy="5811838"/>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EFADB642-5584-664D-0A75-B9F161AE1A68}"/>
              </a:ext>
            </a:extLst>
          </p:cNvPr>
          <p:cNvSpPr>
            <a:spLocks noGrp="1"/>
          </p:cNvSpPr>
          <p:nvPr>
            <p:ph type="dt" sz="half" idx="10"/>
          </p:nvPr>
        </p:nvSpPr>
        <p:spPr/>
        <p:txBody>
          <a:bodyPr/>
          <a:lstStyle/>
          <a:p>
            <a:fld id="{F1695145-478C-4926-9803-1BAD76AACF0B}" type="datetimeFigureOut">
              <a:rPr lang="el-GR" smtClean="0"/>
              <a:t>5/6/2025</a:t>
            </a:fld>
            <a:endParaRPr lang="el-GR"/>
          </a:p>
        </p:txBody>
      </p:sp>
      <p:sp>
        <p:nvSpPr>
          <p:cNvPr id="5" name="Θέση υποσέλιδου 4">
            <a:extLst>
              <a:ext uri="{FF2B5EF4-FFF2-40B4-BE49-F238E27FC236}">
                <a16:creationId xmlns:a16="http://schemas.microsoft.com/office/drawing/2014/main" id="{1E470018-F125-F70F-89D8-861FD627B8E1}"/>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A7552BF5-7229-6DEF-1F74-9378EED825B2}"/>
              </a:ext>
            </a:extLst>
          </p:cNvPr>
          <p:cNvSpPr>
            <a:spLocks noGrp="1"/>
          </p:cNvSpPr>
          <p:nvPr>
            <p:ph type="sldNum" sz="quarter" idx="12"/>
          </p:nvPr>
        </p:nvSpPr>
        <p:spPr/>
        <p:txBody>
          <a:bodyPr/>
          <a:lstStyle/>
          <a:p>
            <a:fld id="{88AA1CE5-B02D-4B0B-9C42-23BD57DBAE8F}" type="slidenum">
              <a:rPr lang="el-GR" smtClean="0"/>
              <a:t>‹#›</a:t>
            </a:fld>
            <a:endParaRPr lang="el-GR"/>
          </a:p>
        </p:txBody>
      </p:sp>
    </p:spTree>
    <p:extLst>
      <p:ext uri="{BB962C8B-B14F-4D97-AF65-F5344CB8AC3E}">
        <p14:creationId xmlns:p14="http://schemas.microsoft.com/office/powerpoint/2010/main" val="3095803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6033301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54"/>
        <p:cNvGrpSpPr/>
        <p:nvPr/>
      </p:nvGrpSpPr>
      <p:grpSpPr>
        <a:xfrm>
          <a:off x="0" y="0"/>
          <a:ext cx="0" cy="0"/>
          <a:chOff x="0" y="0"/>
          <a:chExt cx="0" cy="0"/>
        </a:xfrm>
      </p:grpSpPr>
      <p:sp>
        <p:nvSpPr>
          <p:cNvPr id="55" name="Google Shape;55;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 name="Google Shape;57;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42690439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17512855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34"/>
        <p:cNvGrpSpPr/>
        <p:nvPr/>
      </p:nvGrpSpPr>
      <p:grpSpPr>
        <a:xfrm>
          <a:off x="0" y="0"/>
          <a:ext cx="0" cy="0"/>
          <a:chOff x="0" y="0"/>
          <a:chExt cx="0" cy="0"/>
        </a:xfrm>
      </p:grpSpPr>
      <p:sp>
        <p:nvSpPr>
          <p:cNvPr id="35" name="Google Shape;35;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36" name="Google Shape;36;p1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l="9996" t="21988" r="6842" b="5544"/>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l="6519" t="2905" r="6458"/>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extLst>
      <p:ext uri="{BB962C8B-B14F-4D97-AF65-F5344CB8AC3E}">
        <p14:creationId xmlns:p14="http://schemas.microsoft.com/office/powerpoint/2010/main" val="881694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ABF2A10-17AC-9E49-0F6D-D2A307D3A935}"/>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83172C12-73CB-E2CA-097B-0E615DA982FA}"/>
              </a:ext>
            </a:extLst>
          </p:cNvPr>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096F3961-8623-84E8-8DE4-E48702625AD3}"/>
              </a:ext>
            </a:extLst>
          </p:cNvPr>
          <p:cNvSpPr>
            <a:spLocks noGrp="1"/>
          </p:cNvSpPr>
          <p:nvPr>
            <p:ph type="dt" sz="half" idx="10"/>
          </p:nvPr>
        </p:nvSpPr>
        <p:spPr/>
        <p:txBody>
          <a:bodyPr/>
          <a:lstStyle/>
          <a:p>
            <a:fld id="{F1695145-478C-4926-9803-1BAD76AACF0B}" type="datetimeFigureOut">
              <a:rPr lang="el-GR" smtClean="0"/>
              <a:t>5/6/2025</a:t>
            </a:fld>
            <a:endParaRPr lang="el-GR"/>
          </a:p>
        </p:txBody>
      </p:sp>
      <p:sp>
        <p:nvSpPr>
          <p:cNvPr id="5" name="Θέση υποσέλιδου 4">
            <a:extLst>
              <a:ext uri="{FF2B5EF4-FFF2-40B4-BE49-F238E27FC236}">
                <a16:creationId xmlns:a16="http://schemas.microsoft.com/office/drawing/2014/main" id="{CC1F60FD-CFD7-E6BD-8256-4DA33A5D02DD}"/>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7F970DCC-0B18-64C8-511B-49EDF028C1C3}"/>
              </a:ext>
            </a:extLst>
          </p:cNvPr>
          <p:cNvSpPr>
            <a:spLocks noGrp="1"/>
          </p:cNvSpPr>
          <p:nvPr>
            <p:ph type="sldNum" sz="quarter" idx="12"/>
          </p:nvPr>
        </p:nvSpPr>
        <p:spPr/>
        <p:txBody>
          <a:bodyPr/>
          <a:lstStyle/>
          <a:p>
            <a:fld id="{88AA1CE5-B02D-4B0B-9C42-23BD57DBAE8F}" type="slidenum">
              <a:rPr lang="el-GR" smtClean="0"/>
              <a:t>‹#›</a:t>
            </a:fld>
            <a:endParaRPr lang="el-GR"/>
          </a:p>
        </p:txBody>
      </p:sp>
    </p:spTree>
    <p:extLst>
      <p:ext uri="{BB962C8B-B14F-4D97-AF65-F5344CB8AC3E}">
        <p14:creationId xmlns:p14="http://schemas.microsoft.com/office/powerpoint/2010/main" val="2928438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5879ADC-0C43-4DBB-503D-2CA1855B3C78}"/>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9D4FE57A-719B-CD85-22F8-2DB08C44304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l-GR"/>
              <a:t>Στυλ κειμένου υποδείγματος</a:t>
            </a:r>
          </a:p>
        </p:txBody>
      </p:sp>
      <p:sp>
        <p:nvSpPr>
          <p:cNvPr id="4" name="Θέση ημερομηνίας 3">
            <a:extLst>
              <a:ext uri="{FF2B5EF4-FFF2-40B4-BE49-F238E27FC236}">
                <a16:creationId xmlns:a16="http://schemas.microsoft.com/office/drawing/2014/main" id="{11FC84BC-7A7D-058D-A8FF-C497A9786B14}"/>
              </a:ext>
            </a:extLst>
          </p:cNvPr>
          <p:cNvSpPr>
            <a:spLocks noGrp="1"/>
          </p:cNvSpPr>
          <p:nvPr>
            <p:ph type="dt" sz="half" idx="10"/>
          </p:nvPr>
        </p:nvSpPr>
        <p:spPr/>
        <p:txBody>
          <a:bodyPr/>
          <a:lstStyle/>
          <a:p>
            <a:fld id="{F1695145-478C-4926-9803-1BAD76AACF0B}" type="datetimeFigureOut">
              <a:rPr lang="el-GR" smtClean="0"/>
              <a:t>5/6/2025</a:t>
            </a:fld>
            <a:endParaRPr lang="el-GR"/>
          </a:p>
        </p:txBody>
      </p:sp>
      <p:sp>
        <p:nvSpPr>
          <p:cNvPr id="5" name="Θέση υποσέλιδου 4">
            <a:extLst>
              <a:ext uri="{FF2B5EF4-FFF2-40B4-BE49-F238E27FC236}">
                <a16:creationId xmlns:a16="http://schemas.microsoft.com/office/drawing/2014/main" id="{DCD27EF7-837D-06EA-B284-69F5D7EB3802}"/>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32E87076-49FB-5E70-2595-38EE4D0B553C}"/>
              </a:ext>
            </a:extLst>
          </p:cNvPr>
          <p:cNvSpPr>
            <a:spLocks noGrp="1"/>
          </p:cNvSpPr>
          <p:nvPr>
            <p:ph type="sldNum" sz="quarter" idx="12"/>
          </p:nvPr>
        </p:nvSpPr>
        <p:spPr/>
        <p:txBody>
          <a:bodyPr/>
          <a:lstStyle/>
          <a:p>
            <a:fld id="{88AA1CE5-B02D-4B0B-9C42-23BD57DBAE8F}" type="slidenum">
              <a:rPr lang="el-GR" smtClean="0"/>
              <a:t>‹#›</a:t>
            </a:fld>
            <a:endParaRPr lang="el-GR"/>
          </a:p>
        </p:txBody>
      </p:sp>
    </p:spTree>
    <p:extLst>
      <p:ext uri="{BB962C8B-B14F-4D97-AF65-F5344CB8AC3E}">
        <p14:creationId xmlns:p14="http://schemas.microsoft.com/office/powerpoint/2010/main" val="1940887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1C19086-1B50-610B-EF9D-C2CA16945F64}"/>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21625740-2848-2118-4780-EB8923F45453}"/>
              </a:ext>
            </a:extLst>
          </p:cNvPr>
          <p:cNvSpPr>
            <a:spLocks noGrp="1"/>
          </p:cNvSpPr>
          <p:nvPr>
            <p:ph sz="half" idx="1"/>
          </p:nvPr>
        </p:nvSpPr>
        <p:spPr>
          <a:xfrm>
            <a:off x="838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περιεχομένου 3">
            <a:extLst>
              <a:ext uri="{FF2B5EF4-FFF2-40B4-BE49-F238E27FC236}">
                <a16:creationId xmlns:a16="http://schemas.microsoft.com/office/drawing/2014/main" id="{C231FBFB-CE44-BE2B-AD00-A71E469E1259}"/>
              </a:ext>
            </a:extLst>
          </p:cNvPr>
          <p:cNvSpPr>
            <a:spLocks noGrp="1"/>
          </p:cNvSpPr>
          <p:nvPr>
            <p:ph sz="half" idx="2"/>
          </p:nvPr>
        </p:nvSpPr>
        <p:spPr>
          <a:xfrm>
            <a:off x="6172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5" name="Θέση ημερομηνίας 4">
            <a:extLst>
              <a:ext uri="{FF2B5EF4-FFF2-40B4-BE49-F238E27FC236}">
                <a16:creationId xmlns:a16="http://schemas.microsoft.com/office/drawing/2014/main" id="{98241C85-619F-4E4A-F521-3055B5310BE8}"/>
              </a:ext>
            </a:extLst>
          </p:cNvPr>
          <p:cNvSpPr>
            <a:spLocks noGrp="1"/>
          </p:cNvSpPr>
          <p:nvPr>
            <p:ph type="dt" sz="half" idx="10"/>
          </p:nvPr>
        </p:nvSpPr>
        <p:spPr/>
        <p:txBody>
          <a:bodyPr/>
          <a:lstStyle/>
          <a:p>
            <a:fld id="{F1695145-478C-4926-9803-1BAD76AACF0B}" type="datetimeFigureOut">
              <a:rPr lang="el-GR" smtClean="0"/>
              <a:t>5/6/2025</a:t>
            </a:fld>
            <a:endParaRPr lang="el-GR"/>
          </a:p>
        </p:txBody>
      </p:sp>
      <p:sp>
        <p:nvSpPr>
          <p:cNvPr id="6" name="Θέση υποσέλιδου 5">
            <a:extLst>
              <a:ext uri="{FF2B5EF4-FFF2-40B4-BE49-F238E27FC236}">
                <a16:creationId xmlns:a16="http://schemas.microsoft.com/office/drawing/2014/main" id="{D17CB032-D9B2-15E3-3293-61F303D1F760}"/>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6ED412CB-6333-60C9-B30D-9EE25697726C}"/>
              </a:ext>
            </a:extLst>
          </p:cNvPr>
          <p:cNvSpPr>
            <a:spLocks noGrp="1"/>
          </p:cNvSpPr>
          <p:nvPr>
            <p:ph type="sldNum" sz="quarter" idx="12"/>
          </p:nvPr>
        </p:nvSpPr>
        <p:spPr/>
        <p:txBody>
          <a:bodyPr/>
          <a:lstStyle/>
          <a:p>
            <a:fld id="{88AA1CE5-B02D-4B0B-9C42-23BD57DBAE8F}" type="slidenum">
              <a:rPr lang="el-GR" smtClean="0"/>
              <a:t>‹#›</a:t>
            </a:fld>
            <a:endParaRPr lang="el-GR"/>
          </a:p>
        </p:txBody>
      </p:sp>
    </p:spTree>
    <p:extLst>
      <p:ext uri="{BB962C8B-B14F-4D97-AF65-F5344CB8AC3E}">
        <p14:creationId xmlns:p14="http://schemas.microsoft.com/office/powerpoint/2010/main" val="3196805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396CC70-6503-90B8-94D5-7BF0BFD9A1F7}"/>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A7E9C79D-85AB-525C-198C-B3A9AA51D78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Θέση περιεχομένου 3">
            <a:extLst>
              <a:ext uri="{FF2B5EF4-FFF2-40B4-BE49-F238E27FC236}">
                <a16:creationId xmlns:a16="http://schemas.microsoft.com/office/drawing/2014/main" id="{1907C205-4315-C6DC-B84A-71C8F9594AEB}"/>
              </a:ext>
            </a:extLst>
          </p:cNvPr>
          <p:cNvSpPr>
            <a:spLocks noGrp="1"/>
          </p:cNvSpPr>
          <p:nvPr>
            <p:ph sz="half" idx="2"/>
          </p:nvPr>
        </p:nvSpPr>
        <p:spPr>
          <a:xfrm>
            <a:off x="839788" y="2505075"/>
            <a:ext cx="5157787"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5" name="Θέση κειμένου 4">
            <a:extLst>
              <a:ext uri="{FF2B5EF4-FFF2-40B4-BE49-F238E27FC236}">
                <a16:creationId xmlns:a16="http://schemas.microsoft.com/office/drawing/2014/main" id="{6053F972-5235-5424-E123-7BD34394B4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Θέση περιεχομένου 5">
            <a:extLst>
              <a:ext uri="{FF2B5EF4-FFF2-40B4-BE49-F238E27FC236}">
                <a16:creationId xmlns:a16="http://schemas.microsoft.com/office/drawing/2014/main" id="{AEB59628-7EF1-437B-D8B6-9B8FAC7150FC}"/>
              </a:ext>
            </a:extLst>
          </p:cNvPr>
          <p:cNvSpPr>
            <a:spLocks noGrp="1"/>
          </p:cNvSpPr>
          <p:nvPr>
            <p:ph sz="quarter" idx="4"/>
          </p:nvPr>
        </p:nvSpPr>
        <p:spPr>
          <a:xfrm>
            <a:off x="6172200" y="2505075"/>
            <a:ext cx="5183188"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7" name="Θέση ημερομηνίας 6">
            <a:extLst>
              <a:ext uri="{FF2B5EF4-FFF2-40B4-BE49-F238E27FC236}">
                <a16:creationId xmlns:a16="http://schemas.microsoft.com/office/drawing/2014/main" id="{A7EB3E93-0A37-1397-0313-A72E40EA568E}"/>
              </a:ext>
            </a:extLst>
          </p:cNvPr>
          <p:cNvSpPr>
            <a:spLocks noGrp="1"/>
          </p:cNvSpPr>
          <p:nvPr>
            <p:ph type="dt" sz="half" idx="10"/>
          </p:nvPr>
        </p:nvSpPr>
        <p:spPr/>
        <p:txBody>
          <a:bodyPr/>
          <a:lstStyle/>
          <a:p>
            <a:fld id="{F1695145-478C-4926-9803-1BAD76AACF0B}" type="datetimeFigureOut">
              <a:rPr lang="el-GR" smtClean="0"/>
              <a:t>5/6/2025</a:t>
            </a:fld>
            <a:endParaRPr lang="el-GR"/>
          </a:p>
        </p:txBody>
      </p:sp>
      <p:sp>
        <p:nvSpPr>
          <p:cNvPr id="8" name="Θέση υποσέλιδου 7">
            <a:extLst>
              <a:ext uri="{FF2B5EF4-FFF2-40B4-BE49-F238E27FC236}">
                <a16:creationId xmlns:a16="http://schemas.microsoft.com/office/drawing/2014/main" id="{E2EBE33E-A1B7-8CB8-B0AA-56D65DC5C2F5}"/>
              </a:ext>
            </a:extLst>
          </p:cNvPr>
          <p:cNvSpPr>
            <a:spLocks noGrp="1"/>
          </p:cNvSpPr>
          <p:nvPr>
            <p:ph type="ftr" sz="quarter" idx="11"/>
          </p:nvPr>
        </p:nvSpPr>
        <p:spPr/>
        <p:txBody>
          <a:bodyPr/>
          <a:lstStyle/>
          <a:p>
            <a:endParaRPr lang="el-GR"/>
          </a:p>
        </p:txBody>
      </p:sp>
      <p:sp>
        <p:nvSpPr>
          <p:cNvPr id="9" name="Θέση αριθμού διαφάνειας 8">
            <a:extLst>
              <a:ext uri="{FF2B5EF4-FFF2-40B4-BE49-F238E27FC236}">
                <a16:creationId xmlns:a16="http://schemas.microsoft.com/office/drawing/2014/main" id="{30FCCD6A-C2B7-6410-337C-E73F2944A3BA}"/>
              </a:ext>
            </a:extLst>
          </p:cNvPr>
          <p:cNvSpPr>
            <a:spLocks noGrp="1"/>
          </p:cNvSpPr>
          <p:nvPr>
            <p:ph type="sldNum" sz="quarter" idx="12"/>
          </p:nvPr>
        </p:nvSpPr>
        <p:spPr/>
        <p:txBody>
          <a:bodyPr/>
          <a:lstStyle/>
          <a:p>
            <a:fld id="{88AA1CE5-B02D-4B0B-9C42-23BD57DBAE8F}" type="slidenum">
              <a:rPr lang="el-GR" smtClean="0"/>
              <a:t>‹#›</a:t>
            </a:fld>
            <a:endParaRPr lang="el-GR"/>
          </a:p>
        </p:txBody>
      </p:sp>
    </p:spTree>
    <p:extLst>
      <p:ext uri="{BB962C8B-B14F-4D97-AF65-F5344CB8AC3E}">
        <p14:creationId xmlns:p14="http://schemas.microsoft.com/office/powerpoint/2010/main" val="1757508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4366A89-926B-4C3F-BAA6-32454BE80ECC}"/>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2B2DF624-A31B-D641-72E9-FEAD042BEAF8}"/>
              </a:ext>
            </a:extLst>
          </p:cNvPr>
          <p:cNvSpPr>
            <a:spLocks noGrp="1"/>
          </p:cNvSpPr>
          <p:nvPr>
            <p:ph type="dt" sz="half" idx="10"/>
          </p:nvPr>
        </p:nvSpPr>
        <p:spPr/>
        <p:txBody>
          <a:bodyPr/>
          <a:lstStyle/>
          <a:p>
            <a:fld id="{F1695145-478C-4926-9803-1BAD76AACF0B}" type="datetimeFigureOut">
              <a:rPr lang="el-GR" smtClean="0"/>
              <a:t>5/6/2025</a:t>
            </a:fld>
            <a:endParaRPr lang="el-GR"/>
          </a:p>
        </p:txBody>
      </p:sp>
      <p:sp>
        <p:nvSpPr>
          <p:cNvPr id="4" name="Θέση υποσέλιδου 3">
            <a:extLst>
              <a:ext uri="{FF2B5EF4-FFF2-40B4-BE49-F238E27FC236}">
                <a16:creationId xmlns:a16="http://schemas.microsoft.com/office/drawing/2014/main" id="{600398D8-9584-D944-6519-13AF309AFF60}"/>
              </a:ext>
            </a:extLst>
          </p:cNvPr>
          <p:cNvSpPr>
            <a:spLocks noGrp="1"/>
          </p:cNvSpPr>
          <p:nvPr>
            <p:ph type="ftr" sz="quarter" idx="11"/>
          </p:nvPr>
        </p:nvSpPr>
        <p:spPr/>
        <p:txBody>
          <a:bodyPr/>
          <a:lstStyle/>
          <a:p>
            <a:endParaRPr lang="el-GR"/>
          </a:p>
        </p:txBody>
      </p:sp>
      <p:sp>
        <p:nvSpPr>
          <p:cNvPr id="5" name="Θέση αριθμού διαφάνειας 4">
            <a:extLst>
              <a:ext uri="{FF2B5EF4-FFF2-40B4-BE49-F238E27FC236}">
                <a16:creationId xmlns:a16="http://schemas.microsoft.com/office/drawing/2014/main" id="{1FBA7664-AF3B-19E4-F5E3-EAFA40BCDA7E}"/>
              </a:ext>
            </a:extLst>
          </p:cNvPr>
          <p:cNvSpPr>
            <a:spLocks noGrp="1"/>
          </p:cNvSpPr>
          <p:nvPr>
            <p:ph type="sldNum" sz="quarter" idx="12"/>
          </p:nvPr>
        </p:nvSpPr>
        <p:spPr/>
        <p:txBody>
          <a:bodyPr/>
          <a:lstStyle/>
          <a:p>
            <a:fld id="{88AA1CE5-B02D-4B0B-9C42-23BD57DBAE8F}" type="slidenum">
              <a:rPr lang="el-GR" smtClean="0"/>
              <a:t>‹#›</a:t>
            </a:fld>
            <a:endParaRPr lang="el-GR"/>
          </a:p>
        </p:txBody>
      </p:sp>
    </p:spTree>
    <p:extLst>
      <p:ext uri="{BB962C8B-B14F-4D97-AF65-F5344CB8AC3E}">
        <p14:creationId xmlns:p14="http://schemas.microsoft.com/office/powerpoint/2010/main" val="1276833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AB575087-62ED-413A-C879-702C162A7BE6}"/>
              </a:ext>
            </a:extLst>
          </p:cNvPr>
          <p:cNvSpPr>
            <a:spLocks noGrp="1"/>
          </p:cNvSpPr>
          <p:nvPr>
            <p:ph type="dt" sz="half" idx="10"/>
          </p:nvPr>
        </p:nvSpPr>
        <p:spPr/>
        <p:txBody>
          <a:bodyPr/>
          <a:lstStyle/>
          <a:p>
            <a:fld id="{F1695145-478C-4926-9803-1BAD76AACF0B}" type="datetimeFigureOut">
              <a:rPr lang="el-GR" smtClean="0"/>
              <a:t>5/6/2025</a:t>
            </a:fld>
            <a:endParaRPr lang="el-GR"/>
          </a:p>
        </p:txBody>
      </p:sp>
      <p:sp>
        <p:nvSpPr>
          <p:cNvPr id="3" name="Θέση υποσέλιδου 2">
            <a:extLst>
              <a:ext uri="{FF2B5EF4-FFF2-40B4-BE49-F238E27FC236}">
                <a16:creationId xmlns:a16="http://schemas.microsoft.com/office/drawing/2014/main" id="{AC0C81B6-80E1-6A15-BDCB-9BF3F231421D}"/>
              </a:ext>
            </a:extLst>
          </p:cNvPr>
          <p:cNvSpPr>
            <a:spLocks noGrp="1"/>
          </p:cNvSpPr>
          <p:nvPr>
            <p:ph type="ftr" sz="quarter" idx="11"/>
          </p:nvPr>
        </p:nvSpPr>
        <p:spPr/>
        <p:txBody>
          <a:bodyPr/>
          <a:lstStyle/>
          <a:p>
            <a:endParaRPr lang="el-GR"/>
          </a:p>
        </p:txBody>
      </p:sp>
      <p:sp>
        <p:nvSpPr>
          <p:cNvPr id="4" name="Θέση αριθμού διαφάνειας 3">
            <a:extLst>
              <a:ext uri="{FF2B5EF4-FFF2-40B4-BE49-F238E27FC236}">
                <a16:creationId xmlns:a16="http://schemas.microsoft.com/office/drawing/2014/main" id="{6BFADDAA-284D-AF52-F889-4C6D744B4386}"/>
              </a:ext>
            </a:extLst>
          </p:cNvPr>
          <p:cNvSpPr>
            <a:spLocks noGrp="1"/>
          </p:cNvSpPr>
          <p:nvPr>
            <p:ph type="sldNum" sz="quarter" idx="12"/>
          </p:nvPr>
        </p:nvSpPr>
        <p:spPr/>
        <p:txBody>
          <a:bodyPr/>
          <a:lstStyle/>
          <a:p>
            <a:fld id="{88AA1CE5-B02D-4B0B-9C42-23BD57DBAE8F}" type="slidenum">
              <a:rPr lang="el-GR" smtClean="0"/>
              <a:t>‹#›</a:t>
            </a:fld>
            <a:endParaRPr lang="el-GR"/>
          </a:p>
        </p:txBody>
      </p:sp>
    </p:spTree>
    <p:extLst>
      <p:ext uri="{BB962C8B-B14F-4D97-AF65-F5344CB8AC3E}">
        <p14:creationId xmlns:p14="http://schemas.microsoft.com/office/powerpoint/2010/main" val="2913536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E9C14A2-E0C9-281F-D6C8-33BADD942EDF}"/>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85DCFB3E-5C42-8D61-5906-93886A3FB9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κειμένου 3">
            <a:extLst>
              <a:ext uri="{FF2B5EF4-FFF2-40B4-BE49-F238E27FC236}">
                <a16:creationId xmlns:a16="http://schemas.microsoft.com/office/drawing/2014/main" id="{766880C4-381D-8F51-E143-D1E5ED5515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DB7C9E9E-F934-7002-F87A-9D8047D970A3}"/>
              </a:ext>
            </a:extLst>
          </p:cNvPr>
          <p:cNvSpPr>
            <a:spLocks noGrp="1"/>
          </p:cNvSpPr>
          <p:nvPr>
            <p:ph type="dt" sz="half" idx="10"/>
          </p:nvPr>
        </p:nvSpPr>
        <p:spPr/>
        <p:txBody>
          <a:bodyPr/>
          <a:lstStyle/>
          <a:p>
            <a:fld id="{F1695145-478C-4926-9803-1BAD76AACF0B}" type="datetimeFigureOut">
              <a:rPr lang="el-GR" smtClean="0"/>
              <a:t>5/6/2025</a:t>
            </a:fld>
            <a:endParaRPr lang="el-GR"/>
          </a:p>
        </p:txBody>
      </p:sp>
      <p:sp>
        <p:nvSpPr>
          <p:cNvPr id="6" name="Θέση υποσέλιδου 5">
            <a:extLst>
              <a:ext uri="{FF2B5EF4-FFF2-40B4-BE49-F238E27FC236}">
                <a16:creationId xmlns:a16="http://schemas.microsoft.com/office/drawing/2014/main" id="{2CA28940-0B55-576A-63EE-C74FDE1F6822}"/>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2EBA552F-2046-3A40-2D63-0DF89B7C3D55}"/>
              </a:ext>
            </a:extLst>
          </p:cNvPr>
          <p:cNvSpPr>
            <a:spLocks noGrp="1"/>
          </p:cNvSpPr>
          <p:nvPr>
            <p:ph type="sldNum" sz="quarter" idx="12"/>
          </p:nvPr>
        </p:nvSpPr>
        <p:spPr/>
        <p:txBody>
          <a:bodyPr/>
          <a:lstStyle/>
          <a:p>
            <a:fld id="{88AA1CE5-B02D-4B0B-9C42-23BD57DBAE8F}" type="slidenum">
              <a:rPr lang="el-GR" smtClean="0"/>
              <a:t>‹#›</a:t>
            </a:fld>
            <a:endParaRPr lang="el-GR"/>
          </a:p>
        </p:txBody>
      </p:sp>
    </p:spTree>
    <p:extLst>
      <p:ext uri="{BB962C8B-B14F-4D97-AF65-F5344CB8AC3E}">
        <p14:creationId xmlns:p14="http://schemas.microsoft.com/office/powerpoint/2010/main" val="2340152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45662A0-9795-6456-43C7-E74825F52192}"/>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DBAF6DCE-0084-13A2-04FE-7B0F85FB6A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CC4ADAD0-7B80-34E4-CFBB-F51A224CC9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06CDACD9-BCD3-F0F9-89B9-E1E419CB350B}"/>
              </a:ext>
            </a:extLst>
          </p:cNvPr>
          <p:cNvSpPr>
            <a:spLocks noGrp="1"/>
          </p:cNvSpPr>
          <p:nvPr>
            <p:ph type="dt" sz="half" idx="10"/>
          </p:nvPr>
        </p:nvSpPr>
        <p:spPr/>
        <p:txBody>
          <a:bodyPr/>
          <a:lstStyle/>
          <a:p>
            <a:fld id="{F1695145-478C-4926-9803-1BAD76AACF0B}" type="datetimeFigureOut">
              <a:rPr lang="el-GR" smtClean="0"/>
              <a:t>5/6/2025</a:t>
            </a:fld>
            <a:endParaRPr lang="el-GR"/>
          </a:p>
        </p:txBody>
      </p:sp>
      <p:sp>
        <p:nvSpPr>
          <p:cNvPr id="6" name="Θέση υποσέλιδου 5">
            <a:extLst>
              <a:ext uri="{FF2B5EF4-FFF2-40B4-BE49-F238E27FC236}">
                <a16:creationId xmlns:a16="http://schemas.microsoft.com/office/drawing/2014/main" id="{A2C383E3-D090-FA6F-F142-A11F055C41BD}"/>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F812C664-345D-28E0-9770-2BA31FD785B5}"/>
              </a:ext>
            </a:extLst>
          </p:cNvPr>
          <p:cNvSpPr>
            <a:spLocks noGrp="1"/>
          </p:cNvSpPr>
          <p:nvPr>
            <p:ph type="sldNum" sz="quarter" idx="12"/>
          </p:nvPr>
        </p:nvSpPr>
        <p:spPr/>
        <p:txBody>
          <a:bodyPr/>
          <a:lstStyle/>
          <a:p>
            <a:fld id="{88AA1CE5-B02D-4B0B-9C42-23BD57DBAE8F}" type="slidenum">
              <a:rPr lang="el-GR" smtClean="0"/>
              <a:t>‹#›</a:t>
            </a:fld>
            <a:endParaRPr lang="el-GR"/>
          </a:p>
        </p:txBody>
      </p:sp>
    </p:spTree>
    <p:extLst>
      <p:ext uri="{BB962C8B-B14F-4D97-AF65-F5344CB8AC3E}">
        <p14:creationId xmlns:p14="http://schemas.microsoft.com/office/powerpoint/2010/main" val="6300553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slideMaster1.xml><?xml version="1.0" encoding="utf-8"?>
<p:sldMaster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DF99DAE5-67EF-87DC-265B-3ABC695E577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07CA5F57-CE24-21C9-0483-1056D2665B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0B96237E-9348-B726-2263-B01D67F7E06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1695145-478C-4926-9803-1BAD76AACF0B}" type="datetimeFigureOut">
              <a:rPr lang="el-GR" smtClean="0"/>
              <a:t>5/6/2025</a:t>
            </a:fld>
            <a:endParaRPr lang="el-GR"/>
          </a:p>
        </p:txBody>
      </p:sp>
      <p:sp>
        <p:nvSpPr>
          <p:cNvPr id="5" name="Θέση υποσέλιδου 4">
            <a:extLst>
              <a:ext uri="{FF2B5EF4-FFF2-40B4-BE49-F238E27FC236}">
                <a16:creationId xmlns:a16="http://schemas.microsoft.com/office/drawing/2014/main" id="{2F8BE937-EB5E-CD32-CC8D-41F29F0CAD8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C022C58C-147A-A44A-325A-50FD0F03C9D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8AA1CE5-B02D-4B0B-9C42-23BD57DBAE8F}" type="slidenum">
              <a:rPr lang="el-GR" smtClean="0"/>
              <a:t>'#'</a:t>
            </a:fld>
            <a:endParaRPr lang="el-GR"/>
          </a:p>
        </p:txBody>
      </p:sp>
    </p:spTree>
    <p:extLst>
      <p:ext uri="{BB962C8B-B14F-4D97-AF65-F5344CB8AC3E}">
        <p14:creationId xmlns:p14="http://schemas.microsoft.com/office/powerpoint/2010/main" val="2951347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p14="http://schemas.microsoft.com/office/powerpoint/2010/main" xmlns:p15="http://schemas.microsoft.com/office/powerpoint/2012/main"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3" name="Google Shape;53;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1594629296"/>
      </p:ext>
    </p:extLst>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21.xml.rels><?xml version="1.0" encoding="UTF-8" standalone="yes"?>
<Relationships xmlns="http://schemas.openxmlformats.org/package/2006/relationships"><Relationship Id="rId2" Type="http://schemas.openxmlformats.org/officeDocument/2006/relationships/hyperlink" Target="https://www.youtube.com/watch?v=S4fUCw-CoO4"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S4fUCw-CoO4"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800"/>
              </a:spcAft>
              <a:buSzPts val="2000"/>
              <a:buNone/>
            </a:pPr>
            <a:r>
              <a:rPr lang="en-US" sz="1800" b="1" i="0" u="none" strike="noStrike">
                <a:solidFill>
                  <a:srgbClr val="16C45B"/>
                </a:solidFill>
                <a:latin typeface="Calibri"/>
                <a:ea typeface="Calibri"/>
                <a:cs typeface="Calibri"/>
                <a:sym typeface="Calibri"/>
              </a:rPr>
              <a:t>WP3: Docententraining voor authentiek en genderinclusief informaticaonderwijs</a:t>
            </a:r>
            <a:br>
              <a:rPr lang="en-US" b="0" i="0" u="none" strike="noStrike">
                <a:solidFill>
                  <a:srgbClr val="000000"/>
                </a:solidFill>
              </a:rPr>
            </a:br>
            <a:endParaRPr/>
          </a:p>
        </p:txBody>
      </p:sp>
      <p:sp>
        <p:nvSpPr>
          <p:cNvPr id="66" name="Google Shape;66;p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TINKER training voor basis- en secundair onderwijs</a:t>
            </a:r>
            <a:endParaRPr/>
          </a:p>
        </p:txBody>
      </p:sp>
    </p:spTree>
  </p:cSld>
  <p:clrMapOvr>
    <a:masterClrMapping/>
  </p:clrMapOvr>
</p:sld>
</file>

<file path=ppt/slides/slide10.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4FD1268-CA73-BD77-F20C-F008C2B63137}"/>
              </a:ext>
            </a:extLst>
          </p:cNvPr>
          <p:cNvSpPr>
            <a:spLocks noGrp="1"/>
          </p:cNvSpPr>
          <p:nvPr>
            <p:ph type="title"/>
          </p:nvPr>
        </p:nvSpPr>
        <p:spPr/>
        <p:txBody>
          <a:bodyPr/>
          <a:lstStyle/>
          <a:p>
            <a:r>
              <a:rPr lang="en-US" dirty="0"/>
              <a:t>Voordelen en mechanismen</a:t>
            </a:r>
            <a:endParaRPr lang="el-GR" dirty="0"/>
          </a:p>
        </p:txBody>
      </p:sp>
      <p:sp>
        <p:nvSpPr>
          <p:cNvPr id="3" name="Θέση κειμένου 2">
            <a:extLst>
              <a:ext uri="{FF2B5EF4-FFF2-40B4-BE49-F238E27FC236}">
                <a16:creationId xmlns:a16="http://schemas.microsoft.com/office/drawing/2014/main" id="{292A8D1E-D441-61AB-0F10-90BDB2C8BA3A}"/>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2B6A5151-A4AF-4F16-9531-2610AD259DEF}"/>
              </a:ext>
            </a:extLst>
          </p:cNvPr>
          <p:cNvSpPr>
            <a:spLocks noGrp="1"/>
          </p:cNvSpPr>
          <p:nvPr>
            <p:ph type="body" idx="2"/>
          </p:nvPr>
        </p:nvSpPr>
        <p:spPr/>
        <p:txBody>
          <a:bodyPr/>
          <a:lstStyle/>
          <a:p>
            <a:endParaRPr lang="en-US" dirty="0"/>
          </a:p>
          <a:p>
            <a:r>
              <a:rPr lang="en-US" b="1" dirty="0"/>
              <a:t>Voordelen</a:t>
            </a:r>
          </a:p>
          <a:p>
            <a:r>
              <a:rPr lang="en-US" dirty="0"/>
              <a:t>. Gedocumenteerde resultaten :</a:t>
            </a:r>
          </a:p>
          <a:p>
            <a:r>
              <a:rPr lang="en-US" dirty="0"/>
              <a:t>. 45% meer inclusieve lessen na 3 cycli (Koch et al., 2020).</a:t>
            </a:r>
          </a:p>
          <a:p>
            <a:r>
              <a:rPr lang="en-US" dirty="0"/>
              <a:t>. Leraren rapporteren 2,3x meer comfort met feedback (Bambino, 2002).</a:t>
            </a:r>
          </a:p>
          <a:p>
            <a:r>
              <a:rPr lang="en-US" b="1" dirty="0"/>
              <a:t>Mechanismen </a:t>
            </a:r>
          </a:p>
          <a:p>
            <a:r>
              <a:rPr lang="en-US" dirty="0"/>
              <a:t>. Psychologische veiligheid: Niet-oordelende vragen wekken vertrouwen .</a:t>
            </a:r>
          </a:p>
          <a:p>
            <a:r>
              <a:rPr lang="en-US" dirty="0"/>
              <a:t>. Cognitieve dissonantie: "Ik vraag me af..." zet aan tot zelfreflectie.</a:t>
            </a:r>
          </a:p>
          <a:p>
            <a:endParaRPr lang="el-GR" dirty="0"/>
          </a:p>
        </p:txBody>
      </p:sp>
    </p:spTree>
    <p:extLst>
      <p:ext uri="{BB962C8B-B14F-4D97-AF65-F5344CB8AC3E}">
        <p14:creationId xmlns:p14="http://schemas.microsoft.com/office/powerpoint/2010/main" val="990702020"/>
      </p:ext>
    </p:extLst>
  </p:cSld>
  <p:clrMapOvr>
    <a:masterClrMapping/>
  </p:clrMapOvr>
</p:sld>
</file>

<file path=ppt/slides/slide11.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2A8B55E-B54A-22CD-9730-6516B6D469F3}"/>
              </a:ext>
            </a:extLst>
          </p:cNvPr>
          <p:cNvSpPr>
            <a:spLocks noGrp="1"/>
          </p:cNvSpPr>
          <p:nvPr>
            <p:ph type="title"/>
          </p:nvPr>
        </p:nvSpPr>
        <p:spPr/>
        <p:txBody>
          <a:bodyPr/>
          <a:lstStyle/>
          <a:p>
            <a:r>
              <a:rPr lang="en-US" dirty="0"/>
              <a:t>Stap voor stap</a:t>
            </a:r>
            <a:endParaRPr lang="el-GR" dirty="0"/>
          </a:p>
        </p:txBody>
      </p:sp>
      <p:sp>
        <p:nvSpPr>
          <p:cNvPr id="3" name="Θέση κειμένου 2">
            <a:extLst>
              <a:ext uri="{FF2B5EF4-FFF2-40B4-BE49-F238E27FC236}">
                <a16:creationId xmlns:a16="http://schemas.microsoft.com/office/drawing/2014/main" id="{07C01803-6792-4A99-A30D-CB4D49DD8B7B}"/>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1D3CFF4B-0B2C-E0ED-6B27-B5E2452E63E8}"/>
              </a:ext>
            </a:extLst>
          </p:cNvPr>
          <p:cNvSpPr>
            <a:spLocks noGrp="1"/>
          </p:cNvSpPr>
          <p:nvPr>
            <p:ph type="body" idx="2"/>
          </p:nvPr>
        </p:nvSpPr>
        <p:spPr/>
        <p:txBody>
          <a:bodyPr/>
          <a:lstStyle/>
          <a:p>
            <a:r>
              <a:rPr lang="en-US" dirty="0"/>
              <a:t>1. Presentator deelt context en dilemma</a:t>
            </a:r>
          </a:p>
          <a:p>
            <a:r>
              <a:rPr lang="en-US" dirty="0"/>
              <a:t>2. Verhelderende vragen</a:t>
            </a:r>
          </a:p>
          <a:p>
            <a:r>
              <a:rPr lang="en-US" dirty="0"/>
              <a:t>3. Onderzoekende vragen</a:t>
            </a:r>
          </a:p>
          <a:p>
            <a:r>
              <a:rPr lang="en-US" dirty="0"/>
              <a:t>4. Feedbackronde</a:t>
            </a:r>
          </a:p>
          <a:p>
            <a:pPr marL="228600" indent="0"/>
            <a:r>
              <a:rPr lang="en-US" dirty="0"/>
              <a:t>5. Reflectie door presentator</a:t>
            </a:r>
          </a:p>
          <a:p>
            <a:pPr marL="228600" indent="0"/>
            <a:endParaRPr lang="en-US" dirty="0"/>
          </a:p>
          <a:p>
            <a:endParaRPr lang="el-GR" dirty="0"/>
          </a:p>
        </p:txBody>
      </p:sp>
    </p:spTree>
    <p:extLst>
      <p:ext uri="{BB962C8B-B14F-4D97-AF65-F5344CB8AC3E}">
        <p14:creationId xmlns:p14="http://schemas.microsoft.com/office/powerpoint/2010/main" val="1864361470"/>
      </p:ext>
    </p:extLst>
  </p:cSld>
  <p:clrMapOvr>
    <a:masterClrMapping/>
  </p:clrMapOvr>
</p:sld>
</file>

<file path=ppt/slides/slide12.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848D334-3EDC-370A-295A-2CA0FD6649FD}"/>
              </a:ext>
            </a:extLst>
          </p:cNvPr>
          <p:cNvSpPr>
            <a:spLocks noGrp="1"/>
          </p:cNvSpPr>
          <p:nvPr>
            <p:ph type="title"/>
          </p:nvPr>
        </p:nvSpPr>
        <p:spPr/>
        <p:txBody>
          <a:bodyPr/>
          <a:lstStyle/>
          <a:p>
            <a:r>
              <a:rPr lang="en-US" dirty="0"/>
              <a:t>Voorbeeld</a:t>
            </a:r>
            <a:endParaRPr lang="el-GR" dirty="0"/>
          </a:p>
        </p:txBody>
      </p:sp>
      <p:sp>
        <p:nvSpPr>
          <p:cNvPr id="3" name="Θέση κειμένου 2">
            <a:extLst>
              <a:ext uri="{FF2B5EF4-FFF2-40B4-BE49-F238E27FC236}">
                <a16:creationId xmlns:a16="http://schemas.microsoft.com/office/drawing/2014/main" id="{1E2D0F92-10D5-5538-7D27-2CCD1F8C0E47}"/>
              </a:ext>
            </a:extLst>
          </p:cNvPr>
          <p:cNvSpPr>
            <a:spLocks noGrp="1"/>
          </p:cNvSpPr>
          <p:nvPr>
            <p:ph type="body" idx="1"/>
          </p:nvPr>
        </p:nvSpPr>
        <p:spPr/>
        <p:txBody>
          <a:bodyPr/>
          <a:lstStyle/>
          <a:p>
            <a:endParaRPr lang="el-GR" dirty="0"/>
          </a:p>
        </p:txBody>
      </p:sp>
      <p:sp>
        <p:nvSpPr>
          <p:cNvPr id="4" name="Θέση κειμένου 3">
            <a:extLst>
              <a:ext uri="{FF2B5EF4-FFF2-40B4-BE49-F238E27FC236}">
                <a16:creationId xmlns:a16="http://schemas.microsoft.com/office/drawing/2014/main" id="{6E7A4BFA-749A-9E74-E202-B70E1A96C2EA}"/>
              </a:ext>
            </a:extLst>
          </p:cNvPr>
          <p:cNvSpPr>
            <a:spLocks noGrp="1"/>
          </p:cNvSpPr>
          <p:nvPr>
            <p:ph type="body" idx="2"/>
          </p:nvPr>
        </p:nvSpPr>
        <p:spPr/>
        <p:txBody>
          <a:bodyPr/>
          <a:lstStyle/>
          <a:p>
            <a:r>
              <a:rPr lang="en-US" dirty="0"/>
              <a:t>Een docent geeft een les over cyberbeveiliging waarin de nadruk ligt op een specifieke casus die verwijst naar de activiteiten en methoden van hackers, zonder de aandacht te richten op de methoden die vrouwelijke of mannelijke hackers gebruiken.</a:t>
            </a:r>
          </a:p>
          <a:p>
            <a:endParaRPr lang="en-US" dirty="0"/>
          </a:p>
          <a:p>
            <a:r>
              <a:rPr lang="en-US" dirty="0"/>
              <a:t>Presentatie:</a:t>
            </a:r>
          </a:p>
          <a:p>
            <a:endParaRPr lang="en-US" dirty="0"/>
          </a:p>
          <a:p>
            <a:r>
              <a:rPr lang="en-US" dirty="0"/>
              <a:t>Presentator deelt doelen en zorgen ("Ik weet niet zeker of deze casestudy verschillende genders vertegenwoordigt").</a:t>
            </a:r>
          </a:p>
          <a:p>
            <a:endParaRPr lang="en-US" dirty="0"/>
          </a:p>
          <a:p>
            <a:r>
              <a:rPr lang="en-US" dirty="0"/>
              <a:t>Verhelderende vragen:</a:t>
            </a:r>
          </a:p>
          <a:p>
            <a:endParaRPr lang="en-US" dirty="0"/>
          </a:p>
          <a:p>
            <a:r>
              <a:rPr lang="en-US" dirty="0"/>
              <a:t>Collega's stellen alleen neutrale vragen ("Hoe heb je deze voorbeelden gekozen?").</a:t>
            </a:r>
          </a:p>
          <a:p>
            <a:endParaRPr lang="en-US" dirty="0"/>
          </a:p>
          <a:p>
            <a:r>
              <a:rPr lang="en-US" dirty="0"/>
              <a:t>Gestructureerde feedback:</a:t>
            </a:r>
          </a:p>
          <a:p>
            <a:endParaRPr lang="en-US" dirty="0"/>
          </a:p>
          <a:p>
            <a:r>
              <a:rPr lang="en-US" dirty="0"/>
              <a:t>"Ik vind..." (sterke punten) + "Ik vraag me af..." (groeigebieden).</a:t>
            </a:r>
          </a:p>
          <a:p>
            <a:endParaRPr lang="el-GR" dirty="0"/>
          </a:p>
        </p:txBody>
      </p:sp>
    </p:spTree>
    <p:extLst>
      <p:ext uri="{BB962C8B-B14F-4D97-AF65-F5344CB8AC3E}">
        <p14:creationId xmlns:p14="http://schemas.microsoft.com/office/powerpoint/2010/main" val="1893242620"/>
      </p:ext>
    </p:extLst>
  </p:cSld>
  <p:clrMapOvr>
    <a:masterClrMapping/>
  </p:clrMapOvr>
</p:sld>
</file>

<file path=ppt/slides/slide13.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3873F52-4843-BD40-B1BB-A1DCA1A0FCD0}"/>
              </a:ext>
            </a:extLst>
          </p:cNvPr>
          <p:cNvSpPr>
            <a:spLocks noGrp="1"/>
          </p:cNvSpPr>
          <p:nvPr>
            <p:ph type="title"/>
          </p:nvPr>
        </p:nvSpPr>
        <p:spPr/>
        <p:txBody>
          <a:bodyPr/>
          <a:lstStyle/>
          <a:p>
            <a:r>
              <a:rPr lang="en-US" dirty="0"/>
              <a:t>Gekalibreerde collegiale toetsing</a:t>
            </a:r>
            <a:endParaRPr lang="el-GR" dirty="0"/>
          </a:p>
        </p:txBody>
      </p:sp>
      <p:sp>
        <p:nvSpPr>
          <p:cNvPr id="3" name="Θέση κειμένου 2">
            <a:extLst>
              <a:ext uri="{FF2B5EF4-FFF2-40B4-BE49-F238E27FC236}">
                <a16:creationId xmlns:a16="http://schemas.microsoft.com/office/drawing/2014/main" id="{BF3E890E-3A95-95F2-324B-5B7B16F7C359}"/>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E51BEAB8-5E10-D8FE-4420-BEBBDD3B0ACA}"/>
              </a:ext>
            </a:extLst>
          </p:cNvPr>
          <p:cNvSpPr>
            <a:spLocks noGrp="1"/>
          </p:cNvSpPr>
          <p:nvPr>
            <p:ph type="body" idx="2"/>
          </p:nvPr>
        </p:nvSpPr>
        <p:spPr/>
        <p:txBody>
          <a:bodyPr/>
          <a:lstStyle/>
          <a:p>
            <a:r>
              <a:rPr lang="en-US" dirty="0"/>
              <a:t>Theoretische wortels:</a:t>
            </a:r>
          </a:p>
          <a:p>
            <a:r>
              <a:rPr lang="en-US" dirty="0"/>
              <a:t>. Collins' cognitieve leertijd (1989): Deskundig denken zichtbaar maken.</a:t>
            </a:r>
          </a:p>
          <a:p>
            <a:r>
              <a:rPr lang="en-US" dirty="0"/>
              <a:t>. Verankerde Instructie (Bransford et al., 1990): Rubrics als "ankers".</a:t>
            </a:r>
          </a:p>
          <a:p>
            <a:endParaRPr lang="el-GR" dirty="0"/>
          </a:p>
        </p:txBody>
      </p:sp>
      <p:pic>
        <p:nvPicPr>
          <p:cNvPr id="6" name="Εικόνα 5" descr="Εικόνα που περιέχει κείμενο, στιγμιότυπο οθόνης, κύκλος, λογότυπο&#10;&#10;Το περιεχόμενο που δημιουργείται από τεχνολογία AI ενδέχεται να είναι εσφαλμένο.">
            <a:extLst>
              <a:ext uri="{FF2B5EF4-FFF2-40B4-BE49-F238E27FC236}">
                <a16:creationId xmlns:a16="http://schemas.microsoft.com/office/drawing/2014/main" id="{C84E763D-FC07-1D6B-8606-865D8D4218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6924" y="2667000"/>
            <a:ext cx="5781675" cy="4142015"/>
          </a:xfrm>
          <a:prstGeom prst="rect">
            <a:avLst/>
          </a:prstGeom>
        </p:spPr>
      </p:pic>
    </p:spTree>
    <p:extLst>
      <p:ext uri="{BB962C8B-B14F-4D97-AF65-F5344CB8AC3E}">
        <p14:creationId xmlns:p14="http://schemas.microsoft.com/office/powerpoint/2010/main" val="2008572433"/>
      </p:ext>
    </p:extLst>
  </p:cSld>
  <p:clrMapOvr>
    <a:masterClrMapping/>
  </p:clrMapOvr>
</p:sld>
</file>

<file path=ppt/slides/slide14.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196A265-52BF-3110-A5B4-513BF5F58567}"/>
              </a:ext>
            </a:extLst>
          </p:cNvPr>
          <p:cNvSpPr>
            <a:spLocks noGrp="1"/>
          </p:cNvSpPr>
          <p:nvPr>
            <p:ph type="title"/>
          </p:nvPr>
        </p:nvSpPr>
        <p:spPr/>
        <p:txBody>
          <a:bodyPr/>
          <a:lstStyle/>
          <a:p>
            <a:r>
              <a:rPr lang="en-US" dirty="0"/>
              <a:t>Voordelen</a:t>
            </a:r>
            <a:endParaRPr lang="el-GR" dirty="0"/>
          </a:p>
        </p:txBody>
      </p:sp>
      <p:sp>
        <p:nvSpPr>
          <p:cNvPr id="3" name="Θέση κειμένου 2">
            <a:extLst>
              <a:ext uri="{FF2B5EF4-FFF2-40B4-BE49-F238E27FC236}">
                <a16:creationId xmlns:a16="http://schemas.microsoft.com/office/drawing/2014/main" id="{EA8F9A10-C04E-9093-914C-6B06C2B66B48}"/>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5163CB26-ED0F-134C-7CDC-C7FC206360EF}"/>
              </a:ext>
            </a:extLst>
          </p:cNvPr>
          <p:cNvSpPr>
            <a:spLocks noGrp="1"/>
          </p:cNvSpPr>
          <p:nvPr>
            <p:ph type="body" idx="2"/>
          </p:nvPr>
        </p:nvSpPr>
        <p:spPr/>
        <p:txBody>
          <a:bodyPr/>
          <a:lstStyle/>
          <a:p>
            <a:r>
              <a:rPr lang="en-US" dirty="0"/>
              <a:t>- Verhoogt objectiviteit en consistentie</a:t>
            </a:r>
          </a:p>
          <a:p>
            <a:r>
              <a:rPr lang="en-US" dirty="0"/>
              <a:t>- Verbetert kritisch denken en metacognitie</a:t>
            </a:r>
          </a:p>
          <a:p>
            <a:r>
              <a:rPr lang="en-US" dirty="0"/>
              <a:t>- Vermindert de beoordelingslast voor docenten</a:t>
            </a:r>
          </a:p>
          <a:p>
            <a:endParaRPr lang="el-GR" dirty="0"/>
          </a:p>
        </p:txBody>
      </p:sp>
    </p:spTree>
    <p:extLst>
      <p:ext uri="{BB962C8B-B14F-4D97-AF65-F5344CB8AC3E}">
        <p14:creationId xmlns:p14="http://schemas.microsoft.com/office/powerpoint/2010/main" val="4139485476"/>
      </p:ext>
    </p:extLst>
  </p:cSld>
  <p:clrMapOvr>
    <a:masterClrMapping/>
  </p:clrMapOvr>
</p:sld>
</file>

<file path=ppt/slides/slide15.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8F7F107-8217-C285-EDCE-89B137F565AD}"/>
              </a:ext>
            </a:extLst>
          </p:cNvPr>
          <p:cNvSpPr>
            <a:spLocks noGrp="1"/>
          </p:cNvSpPr>
          <p:nvPr>
            <p:ph type="title"/>
          </p:nvPr>
        </p:nvSpPr>
        <p:spPr/>
        <p:txBody>
          <a:bodyPr/>
          <a:lstStyle/>
          <a:p>
            <a:r>
              <a:rPr lang="en-US" dirty="0"/>
              <a:t>Voorbeeld</a:t>
            </a:r>
            <a:endParaRPr lang="el-GR" dirty="0"/>
          </a:p>
        </p:txBody>
      </p:sp>
      <p:sp>
        <p:nvSpPr>
          <p:cNvPr id="3" name="Θέση κειμένου 2">
            <a:extLst>
              <a:ext uri="{FF2B5EF4-FFF2-40B4-BE49-F238E27FC236}">
                <a16:creationId xmlns:a16="http://schemas.microsoft.com/office/drawing/2014/main" id="{CEB0398F-72AE-628D-54BF-863B31655614}"/>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54BFD40E-4DC3-3DB5-FF55-721E9E524E58}"/>
              </a:ext>
            </a:extLst>
          </p:cNvPr>
          <p:cNvSpPr>
            <a:spLocks noGrp="1"/>
          </p:cNvSpPr>
          <p:nvPr>
            <p:ph type="body" idx="2"/>
          </p:nvPr>
        </p:nvSpPr>
        <p:spPr/>
        <p:txBody>
          <a:bodyPr/>
          <a:lstStyle/>
          <a:p>
            <a:r>
              <a:rPr lang="en-US" dirty="0"/>
              <a:t>Een trainer deelt een spelontwerpscenario waarin verschillende helden (geïnspireerd door films) de planeet proberen te redden. 5 mannen en 2 vrouwen komen voor in de plot van het scenario. De mannen zijn de hoofdrolspelers en de vrouwen spelen een secundaire rol. Gebruik de Gekalibreerde Collegiale Toetsing om de leereenheid te beoordelen op authenticiteit en genderinclusie.</a:t>
            </a:r>
          </a:p>
          <a:p>
            <a:endParaRPr lang="en-US" dirty="0"/>
          </a:p>
          <a:p>
            <a:endParaRPr lang="el-GR" dirty="0"/>
          </a:p>
        </p:txBody>
      </p:sp>
      <p:pic>
        <p:nvPicPr>
          <p:cNvPr id="6" name="Εικόνα 5"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a:extLst>
              <a:ext uri="{FF2B5EF4-FFF2-40B4-BE49-F238E27FC236}">
                <a16:creationId xmlns:a16="http://schemas.microsoft.com/office/drawing/2014/main" id="{31F1316F-DA38-9A47-3713-073D4F34F9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6100" y="2571750"/>
            <a:ext cx="5715000" cy="3886200"/>
          </a:xfrm>
          <a:prstGeom prst="rect">
            <a:avLst/>
          </a:prstGeom>
        </p:spPr>
      </p:pic>
    </p:spTree>
    <p:extLst>
      <p:ext uri="{BB962C8B-B14F-4D97-AF65-F5344CB8AC3E}">
        <p14:creationId xmlns:p14="http://schemas.microsoft.com/office/powerpoint/2010/main" val="599539511"/>
      </p:ext>
    </p:extLst>
  </p:cSld>
  <p:clrMapOvr>
    <a:masterClrMapping/>
  </p:clrMapOvr>
</p:sld>
</file>

<file path=ppt/slides/slide1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0F44620-E11C-5CAB-6613-0B99A8E873AE}"/>
              </a:ext>
            </a:extLst>
          </p:cNvPr>
          <p:cNvSpPr>
            <a:spLocks noGrp="1"/>
          </p:cNvSpPr>
          <p:nvPr>
            <p:ph type="title"/>
          </p:nvPr>
        </p:nvSpPr>
        <p:spPr/>
        <p:txBody>
          <a:bodyPr/>
          <a:lstStyle/>
          <a:p>
            <a:r>
              <a:rPr lang="en-US" dirty="0"/>
              <a:t>GVB vergelijken met reanimatie</a:t>
            </a:r>
            <a:endParaRPr lang="el-GR" dirty="0"/>
          </a:p>
        </p:txBody>
      </p:sp>
      <p:pic>
        <p:nvPicPr>
          <p:cNvPr id="8" name="Θέση περιεχομένου 7"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a:extLst>
              <a:ext uri="{FF2B5EF4-FFF2-40B4-BE49-F238E27FC236}">
                <a16:creationId xmlns:a16="http://schemas.microsoft.com/office/drawing/2014/main" id="{4438EC42-0BAF-13C7-234F-8D9E7E9678D6}"/>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836612" y="1933575"/>
            <a:ext cx="4493400" cy="3684588"/>
          </a:xfrm>
        </p:spPr>
      </p:pic>
      <p:pic>
        <p:nvPicPr>
          <p:cNvPr id="10" name="Θέση περιεχομένου 9" descr="Εικόνα που περιέχει κείμενο, στιγμιότυπο οθόνης, λογότυπο, γραμματοσειρά&#10;&#10;Το περιεχόμενο που δημιουργείται από τεχνολογία AI ενδέχεται να είναι εσφαλμένο.">
            <a:extLst>
              <a:ext uri="{FF2B5EF4-FFF2-40B4-BE49-F238E27FC236}">
                <a16:creationId xmlns:a16="http://schemas.microsoft.com/office/drawing/2014/main" id="{53DEC328-8AFF-BFB3-B24F-BD4FE9755B67}"/>
              </a:ext>
            </a:extLst>
          </p:cNvPr>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6501018" y="2028825"/>
            <a:ext cx="4639851" cy="3684588"/>
          </a:xfrm>
        </p:spPr>
      </p:pic>
    </p:spTree>
    <p:extLst>
      <p:ext uri="{BB962C8B-B14F-4D97-AF65-F5344CB8AC3E}">
        <p14:creationId xmlns:p14="http://schemas.microsoft.com/office/powerpoint/2010/main" val="817388277"/>
      </p:ext>
    </p:extLst>
  </p:cSld>
  <p:clrMapOvr>
    <a:masterClrMapping/>
  </p:clrMapOvr>
</p:sld>
</file>

<file path=ppt/slides/slide17.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338AEE1-983D-3309-F20E-596670AA7CBF}"/>
              </a:ext>
            </a:extLst>
          </p:cNvPr>
          <p:cNvSpPr>
            <a:spLocks noGrp="1"/>
          </p:cNvSpPr>
          <p:nvPr>
            <p:ph type="title"/>
          </p:nvPr>
        </p:nvSpPr>
        <p:spPr/>
        <p:txBody>
          <a:bodyPr/>
          <a:lstStyle/>
          <a:p>
            <a:r>
              <a:rPr lang="en-US" dirty="0"/>
              <a:t>Wat moet ik gebruiken?</a:t>
            </a:r>
            <a:endParaRPr lang="el-GR" dirty="0"/>
          </a:p>
        </p:txBody>
      </p:sp>
      <p:sp>
        <p:nvSpPr>
          <p:cNvPr id="3" name="Θέση κειμένου 2">
            <a:extLst>
              <a:ext uri="{FF2B5EF4-FFF2-40B4-BE49-F238E27FC236}">
                <a16:creationId xmlns:a16="http://schemas.microsoft.com/office/drawing/2014/main" id="{F0704BBF-0140-E36A-6681-DF05DFB3414C}"/>
              </a:ext>
            </a:extLst>
          </p:cNvPr>
          <p:cNvSpPr>
            <a:spLocks noGrp="1"/>
          </p:cNvSpPr>
          <p:nvPr>
            <p:ph type="body" idx="1"/>
          </p:nvPr>
        </p:nvSpPr>
        <p:spPr/>
        <p:txBody>
          <a:bodyPr/>
          <a:lstStyle/>
          <a:p>
            <a:r>
              <a:rPr lang="en-US" dirty="0"/>
              <a:t>GVB of CPR?</a:t>
            </a:r>
            <a:endParaRPr lang="el-GR" dirty="0"/>
          </a:p>
        </p:txBody>
      </p:sp>
      <p:sp>
        <p:nvSpPr>
          <p:cNvPr id="4" name="Θέση κειμένου 3">
            <a:extLst>
              <a:ext uri="{FF2B5EF4-FFF2-40B4-BE49-F238E27FC236}">
                <a16:creationId xmlns:a16="http://schemas.microsoft.com/office/drawing/2014/main" id="{24EA1E6E-4519-7946-81FE-EC42623F95B3}"/>
              </a:ext>
            </a:extLst>
          </p:cNvPr>
          <p:cNvSpPr>
            <a:spLocks noGrp="1"/>
          </p:cNvSpPr>
          <p:nvPr>
            <p:ph type="body" idx="2"/>
          </p:nvPr>
        </p:nvSpPr>
        <p:spPr/>
        <p:txBody>
          <a:bodyPr/>
          <a:lstStyle/>
          <a:p>
            <a:r>
              <a:rPr lang="en-US" dirty="0"/>
              <a:t>- Gebruik GVB voor diepgaande reflectie op de praktijk</a:t>
            </a:r>
          </a:p>
          <a:p>
            <a:r>
              <a:rPr lang="en-US" dirty="0"/>
              <a:t>- Gebruik CPR voor consistente beoordeling van producten</a:t>
            </a:r>
          </a:p>
          <a:p>
            <a:r>
              <a:rPr lang="en-US" dirty="0"/>
              <a:t>- Combineer voor uitgebreide evaluatiecycli</a:t>
            </a:r>
          </a:p>
          <a:p>
            <a:endParaRPr lang="el-GR" dirty="0"/>
          </a:p>
        </p:txBody>
      </p:sp>
    </p:spTree>
    <p:extLst>
      <p:ext uri="{BB962C8B-B14F-4D97-AF65-F5344CB8AC3E}">
        <p14:creationId xmlns:p14="http://schemas.microsoft.com/office/powerpoint/2010/main" val="2531466335"/>
      </p:ext>
    </p:extLst>
  </p:cSld>
  <p:clrMapOvr>
    <a:masterClrMapping/>
  </p:clrMapOvr>
</p:sld>
</file>

<file path=ppt/slides/slide1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8AFCB-0B6E-D28F-FC82-E0D1C5FDD141}"/>
            </a:ext>
          </a:extLst>
        </p:cNvPr>
        <p:cNvGrpSpPr/>
        <p:nvPr/>
      </p:nvGrpSpPr>
      <p:grpSpPr>
        <a:xfrm>
          <a:off x="0" y="0"/>
          <a:ext cx="0" cy="0"/>
          <a:chOff x="0" y="0"/>
          <a:chExt cx="0" cy="0"/>
        </a:xfrm>
      </p:grpSpPr>
      <p:sp>
        <p:nvSpPr>
          <p:cNvPr id="2" name="Τίτλος 1">
            <a:extLst>
              <a:ext uri="{FF2B5EF4-FFF2-40B4-BE49-F238E27FC236}">
                <a16:creationId xmlns:a16="http://schemas.microsoft.com/office/drawing/2014/main" id="{C211E5F5-4DCE-149E-780F-77C5435B932D}"/>
              </a:ext>
            </a:extLst>
          </p:cNvPr>
          <p:cNvSpPr>
            <a:spLocks noGrp="1"/>
          </p:cNvSpPr>
          <p:nvPr>
            <p:ph type="title"/>
          </p:nvPr>
        </p:nvSpPr>
        <p:spPr/>
        <p:txBody>
          <a:bodyPr/>
          <a:lstStyle/>
          <a:p>
            <a:r>
              <a:rPr lang="en-US" dirty="0"/>
              <a:t>Uitdagingen voor implementatie</a:t>
            </a:r>
            <a:endParaRPr lang="el-GR" dirty="0"/>
          </a:p>
        </p:txBody>
      </p:sp>
      <p:pic>
        <p:nvPicPr>
          <p:cNvPr id="10" name="Θέση περιεχομένου 9" descr="Εικόνα που περιέχει κείμενο, στιγμιότυπο οθόνης, λογότυπο, γραμματοσειρά&#10;&#10;Το περιεχόμενο που δημιουργείται από τεχνολογία AI ενδέχεται να είναι εσφαλμένο.">
            <a:extLst>
              <a:ext uri="{FF2B5EF4-FFF2-40B4-BE49-F238E27FC236}">
                <a16:creationId xmlns:a16="http://schemas.microsoft.com/office/drawing/2014/main" id="{F4A88074-997A-8F46-207A-C96C313898A7}"/>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501018" y="2028825"/>
            <a:ext cx="4639851" cy="3684588"/>
          </a:xfrm>
        </p:spPr>
      </p:pic>
      <p:pic>
        <p:nvPicPr>
          <p:cNvPr id="6" name="Θέση περιεχομένου 5" descr="Εικόνα που περιέχει κείμενο, ποδήλατο, λογότυπο, στιγμιότυπο οθόνης&#10;&#10;Το περιεχόμενο που δημιουργείται από τεχνολογία AI ενδέχεται να είναι εσφαλμένο.">
            <a:extLst>
              <a:ext uri="{FF2B5EF4-FFF2-40B4-BE49-F238E27FC236}">
                <a16:creationId xmlns:a16="http://schemas.microsoft.com/office/drawing/2014/main" id="{47DDDD83-775D-0DE0-5DA7-2E16B9181CEB}"/>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839788" y="2631391"/>
            <a:ext cx="5157787" cy="2727105"/>
          </a:xfrm>
        </p:spPr>
      </p:pic>
    </p:spTree>
    <p:extLst>
      <p:ext uri="{BB962C8B-B14F-4D97-AF65-F5344CB8AC3E}">
        <p14:creationId xmlns:p14="http://schemas.microsoft.com/office/powerpoint/2010/main" val="1830989676"/>
      </p:ext>
    </p:extLst>
  </p:cSld>
  <p:clrMapOvr>
    <a:masterClrMapping/>
  </p:clrMapOvr>
</p:sld>
</file>

<file path=ppt/slides/slide19.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Shape 88">
          <a:extLst>
            <a:ext uri="{FF2B5EF4-FFF2-40B4-BE49-F238E27FC236}">
              <a16:creationId xmlns:a16="http://schemas.microsoft.com/office/drawing/2014/main" id="{9DA60E81-FBD0-A653-E72E-A7E7A59CC7BB}"/>
            </a:ext>
          </a:extLst>
        </p:cNvPr>
        <p:cNvGrpSpPr/>
        <p:nvPr/>
      </p:nvGrpSpPr>
      <p:grpSpPr>
        <a:xfrm>
          <a:off x="0" y="0"/>
          <a:ext cx="0" cy="0"/>
          <a:chOff x="0" y="0"/>
          <a:chExt cx="0" cy="0"/>
        </a:xfrm>
      </p:grpSpPr>
      <p:sp>
        <p:nvSpPr>
          <p:cNvPr id="90" name="Google Shape;90;p25">
            <a:extLst>
              <a:ext uri="{FF2B5EF4-FFF2-40B4-BE49-F238E27FC236}">
                <a16:creationId xmlns:a16="http://schemas.microsoft.com/office/drawing/2014/main" id="{3774B9A5-4781-5F43-1BC9-6A5EF8C8328A}"/>
              </a:ext>
            </a:extLst>
          </p:cNvPr>
          <p:cNvSpPr txBox="1"/>
          <p:nvPr/>
        </p:nvSpPr>
        <p:spPr>
          <a:xfrm>
            <a:off x="271525" y="1153551"/>
            <a:ext cx="9477386" cy="5373858"/>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20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a:sym typeface="Arial"/>
              </a:rPr>
              <a:t>Reflectie en conclusie</a:t>
            </a: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r>
              <a:rPr kumimoji="0" lang="en-US" sz="18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a:sym typeface="Arial"/>
              </a:rPr>
              <a:t>Vat de belangrijkste punten samen:</a:t>
            </a:r>
          </a:p>
          <a:p>
            <a:pPr marL="342900" lvl="0" indent="-342900">
              <a:lnSpc>
                <a:spcPct val="107000"/>
              </a:lnSpc>
              <a:buFont typeface="Calibri" panose="020F0502020204030204" pitchFamily="34" charset="0"/>
              <a:buChar char="-"/>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Protocollen zoals "Critical Friends" standaardiseren de kwaliteit van feedback.</a:t>
            </a:r>
            <a:endParaRPr lang="el-GR" sz="1800" dirty="0">
              <a:solidFill>
                <a:srgbClr val="000000"/>
              </a:solidFill>
              <a:effectLst/>
              <a:latin typeface="Calibri" panose="020F0502020204030204" pitchFamily="34" charset="0"/>
              <a:ea typeface="Calibri" panose="020F0502020204030204" pitchFamily="34" charset="0"/>
            </a:endParaRPr>
          </a:p>
          <a:p>
            <a:pPr marL="342900" lvl="0" indent="-342900">
              <a:lnSpc>
                <a:spcPct val="107000"/>
              </a:lnSpc>
              <a:buFont typeface="Calibri" panose="020F0502020204030204" pitchFamily="34" charset="0"/>
              <a:buChar char="-"/>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Samengestelde rubrics verhogen de transparantie van de evaluatie.</a:t>
            </a:r>
            <a:endParaRPr lang="el-GR" sz="1800" dirty="0">
              <a:solidFill>
                <a:srgbClr val="000000"/>
              </a:solidFill>
              <a:effectLst/>
              <a:latin typeface="Calibri" panose="020F0502020204030204" pitchFamily="34" charset="0"/>
              <a:ea typeface="Calibri" panose="020F0502020204030204" pitchFamily="34" charset="0"/>
            </a:endParaRPr>
          </a:p>
          <a:p>
            <a:pPr marL="342900" lvl="0" indent="-342900">
              <a:lnSpc>
                <a:spcPct val="107000"/>
              </a:lnSpc>
              <a:spcAft>
                <a:spcPts val="800"/>
              </a:spcAft>
              <a:buFont typeface="Calibri" panose="020F0502020204030204" pitchFamily="34" charset="0"/>
              <a:buChar char="-"/>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Rollenspel bouwt empathie op en vermindert vooroordelen.</a:t>
            </a:r>
            <a:endParaRPr lang="el-GR" sz="1800" dirty="0">
              <a:solidFill>
                <a:srgbClr val="000000"/>
              </a:solidFill>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7000"/>
              </a:lnSpc>
              <a:spcBef>
                <a:spcPts val="0"/>
              </a:spcBef>
              <a:spcAft>
                <a:spcPts val="800"/>
              </a:spcAft>
              <a:buClr>
                <a:srgbClr val="000000"/>
              </a:buClr>
              <a:buSzTx/>
              <a:buFont typeface="Arial"/>
              <a:buNone/>
              <a:tabLst/>
              <a:defRPr/>
            </a:pPr>
            <a:endParaRPr kumimoji="0" lang="el-GR" sz="1100" b="1" i="0" u="none" strike="noStrike" kern="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Arial"/>
              <a:sym typeface="Arial"/>
            </a:endParaRPr>
          </a:p>
        </p:txBody>
      </p:sp>
      <p:sp>
        <p:nvSpPr>
          <p:cNvPr id="92" name="Google Shape;92;p25">
            <a:extLst>
              <a:ext uri="{FF2B5EF4-FFF2-40B4-BE49-F238E27FC236}">
                <a16:creationId xmlns:a16="http://schemas.microsoft.com/office/drawing/2014/main" id="{8EB82DAB-ECD1-0DAB-6083-418B3EEE5CEF}"/>
              </a:ext>
            </a:extLst>
          </p:cNvPr>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dirty="0">
                <a:solidFill>
                  <a:srgbClr val="FFFFFF"/>
                </a:solidFill>
              </a:rPr>
              <a:t>Reflectie en Conclusie</a:t>
            </a:r>
            <a:endParaRPr sz="2800" b="1" dirty="0">
              <a:solidFill>
                <a:srgbClr val="FFFFFF"/>
              </a:solidFill>
            </a:endParaRPr>
          </a:p>
        </p:txBody>
      </p:sp>
    </p:spTree>
    <p:extLst>
      <p:ext uri="{BB962C8B-B14F-4D97-AF65-F5344CB8AC3E}">
        <p14:creationId xmlns:p14="http://schemas.microsoft.com/office/powerpoint/2010/main" val="3736014118"/>
      </p:ext>
    </p:extLst>
  </p:cSld>
  <p:clrMapOvr>
    <a:masterClrMapping/>
  </p:clrMapOvr>
</p:sld>
</file>

<file path=ppt/slides/slide2.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Shape 70">
          <a:extLst>
            <a:ext uri="{FF2B5EF4-FFF2-40B4-BE49-F238E27FC236}">
              <a16:creationId xmlns:a16="http://schemas.microsoft.com/office/drawing/2014/main" id="{B19D10F9-2150-DF11-219F-F14DC28EC4B8}"/>
            </a:ext>
          </a:extLst>
        </p:cNvPr>
        <p:cNvGrpSpPr/>
        <p:nvPr/>
      </p:nvGrpSpPr>
      <p:grpSpPr>
        <a:xfrm>
          <a:off x="0" y="0"/>
          <a:ext cx="0" cy="0"/>
          <a:chOff x="0" y="0"/>
          <a:chExt cx="0" cy="0"/>
        </a:xfrm>
      </p:grpSpPr>
      <p:sp>
        <p:nvSpPr>
          <p:cNvPr id="71" name="Google Shape;71;p2">
            <a:extLst>
              <a:ext uri="{FF2B5EF4-FFF2-40B4-BE49-F238E27FC236}">
                <a16:creationId xmlns:a16="http://schemas.microsoft.com/office/drawing/2014/main" id="{8590F0A0-8CC2-4458-F701-6EC22BCB3D8C}"/>
              </a:ext>
            </a:extLst>
          </p:cNvPr>
          <p:cNvSpPr txBox="1">
            <a:spLocks noGrp="1"/>
          </p:cNvSpPr>
          <p:nvPr>
            <p:ph type="ctrTitle"/>
          </p:nvPr>
        </p:nvSpPr>
        <p:spPr>
          <a:xfrm>
            <a:off x="240701" y="1916193"/>
            <a:ext cx="6914700"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000"/>
              <a:buFont typeface="Calibri"/>
              <a:buNone/>
            </a:pPr>
            <a:r>
              <a:rPr lang="en-US" dirty="0"/>
              <a:t>Module 8: </a:t>
            </a:r>
            <a:r>
              <a:rPr lang="en-GB" sz="1800" kern="0" dirty="0">
                <a:solidFill>
                  <a:srgbClr val="000000"/>
                </a:solidFill>
                <a:effectLst/>
                <a:latin typeface="Calibri" panose="020F0502020204030204" pitchFamily="34" charset="0"/>
                <a:ea typeface="Calibri" panose="020F0502020204030204" pitchFamily="34" charset="0"/>
              </a:rPr>
              <a:t>Workshop: gezamenlijk ontwerpen en evalueren van leerscenario's voor informaticaonderwijs en -beoordeling in de bovenbouw van het basisonderwijs, op basis van het TINKER-raamwerk</a:t>
            </a:r>
            <a:endParaRPr dirty="0"/>
          </a:p>
        </p:txBody>
      </p:sp>
      <p:sp>
        <p:nvSpPr>
          <p:cNvPr id="72" name="Google Shape;72;p2">
            <a:extLst>
              <a:ext uri="{FF2B5EF4-FFF2-40B4-BE49-F238E27FC236}">
                <a16:creationId xmlns:a16="http://schemas.microsoft.com/office/drawing/2014/main" id="{E2E9A665-3234-A7B3-7983-DF90C3A6F811}"/>
              </a:ext>
            </a:extLst>
          </p:cNvPr>
          <p:cNvSpPr txBox="1">
            <a:spLocks noGrp="1"/>
          </p:cNvSpPr>
          <p:nvPr>
            <p:ph type="subTitle" idx="1"/>
          </p:nvPr>
        </p:nvSpPr>
        <p:spPr>
          <a:xfrm>
            <a:off x="401325" y="3728025"/>
            <a:ext cx="48924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sz="1800" dirty="0">
                <a:solidFill>
                  <a:srgbClr val="1D1D1B"/>
                </a:solidFill>
                <a:latin typeface="Calibri"/>
                <a:ea typeface="Calibri"/>
                <a:cs typeface="Calibri"/>
                <a:sym typeface="Calibri"/>
              </a:rPr>
              <a:t>Unit 8.2: </a:t>
            </a:r>
            <a:r>
              <a:rPr lang="en-US" sz="1800" kern="0" dirty="0">
                <a:solidFill>
                  <a:srgbClr val="000000"/>
                </a:solidFill>
                <a:effectLst/>
                <a:latin typeface="Calibri" panose="020F0502020204030204" pitchFamily="34" charset="0"/>
                <a:ea typeface="Calibri" panose="020F0502020204030204" pitchFamily="34" charset="0"/>
              </a:rPr>
              <a:t>De impact van informatica evalueren</a:t>
            </a:r>
            <a:endParaRPr sz="1800" dirty="0">
              <a:solidFill>
                <a:srgbClr val="1D1D1B"/>
              </a:solidFill>
            </a:endParaRPr>
          </a:p>
        </p:txBody>
      </p:sp>
    </p:spTree>
    <p:extLst>
      <p:ext uri="{BB962C8B-B14F-4D97-AF65-F5344CB8AC3E}">
        <p14:creationId xmlns:p14="http://schemas.microsoft.com/office/powerpoint/2010/main" val="3067691275"/>
      </p:ext>
    </p:extLst>
  </p:cSld>
  <p:clrMapOvr>
    <a:masterClrMapping/>
  </p:clrMapOvr>
</p:sld>
</file>

<file path=ppt/slides/slide20.xml><?xml version="1.0" encoding="utf-8"?>
<p:sld xmlns:a16="http://schemas.microsoft.com/office/drawing/2014/main"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8"/>
          <p:cNvSpPr txBox="1">
            <a:spLocks noGrp="1"/>
          </p:cNvSpPr>
          <p:nvPr>
            <p:ph type="ctrTitle"/>
          </p:nvPr>
        </p:nvSpPr>
        <p:spPr>
          <a:xfrm>
            <a:off x="-1626723" y="73296"/>
            <a:ext cx="7832271" cy="1095292"/>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accent1"/>
              </a:buClr>
              <a:buSzPts val="2000"/>
              <a:buFont typeface="Calibri"/>
              <a:buNone/>
            </a:pPr>
            <a:r>
              <a:rPr lang="en-US" dirty="0"/>
              <a:t>Als je hulp nodig hebt, kun je ons schrijven:</a:t>
            </a:r>
            <a:br>
              <a:rPr lang="en-US" dirty="0"/>
            </a:br>
            <a:endParaRPr dirty="0"/>
          </a:p>
        </p:txBody>
      </p:sp>
      <p:grpSp>
        <p:nvGrpSpPr>
          <p:cNvPr id="251" name="Google Shape;251;p8"/>
          <p:cNvGrpSpPr/>
          <p:nvPr/>
        </p:nvGrpSpPr>
        <p:grpSpPr>
          <a:xfrm>
            <a:off x="2179865" y="4729766"/>
            <a:ext cx="7832271" cy="1110328"/>
            <a:chOff x="2179603" y="4888792"/>
            <a:chExt cx="7798545" cy="1110328"/>
          </a:xfrm>
        </p:grpSpPr>
        <p:pic>
          <p:nvPicPr>
            <p:cNvPr id="252" name="Google Shape;252;p8"/>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53" name="Google Shape;253;p8"/>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254" name="Google Shape;254;p8"/>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255" name="Google Shape;255;p8"/>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56" name="Google Shape;256;p8"/>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257" name="Google Shape;257;p8"/>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58" name="Google Shape;258;p8"/>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59" name="Google Shape;259;p8"/>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60" name="Google Shape;260;p8"/>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61" name="Google Shape;261;p8"/>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graphicFrame>
        <p:nvGraphicFramePr>
          <p:cNvPr id="262" name="Google Shape;262;p8"/>
          <p:cNvGraphicFramePr/>
          <p:nvPr/>
        </p:nvGraphicFramePr>
        <p:xfrm>
          <a:off x="652932" y="1295326"/>
          <a:ext cx="5695950" cy="2116220"/>
        </p:xfrm>
        <a:graphic>
          <a:graphicData uri="http://schemas.openxmlformats.org/drawingml/2006/table">
            <a:tbl>
              <a:tblPr>
                <a:noFill/>
              </a:tblPr>
              <a:tblGrid>
                <a:gridCol w="1323975">
                  <a:extLst>
                    <a:ext uri="{9D8B030D-6E8A-4147-A177-3AD203B41FA5}">
                      <a16:colId xmlns:a16="http://schemas.microsoft.com/office/drawing/2014/main" val="20000"/>
                    </a:ext>
                  </a:extLst>
                </a:gridCol>
                <a:gridCol w="1885950">
                  <a:extLst>
                    <a:ext uri="{9D8B030D-6E8A-4147-A177-3AD203B41FA5}">
                      <a16:colId xmlns:a16="http://schemas.microsoft.com/office/drawing/2014/main" val="20001"/>
                    </a:ext>
                  </a:extLst>
                </a:gridCol>
                <a:gridCol w="2486025">
                  <a:extLst>
                    <a:ext uri="{9D8B030D-6E8A-4147-A177-3AD203B41FA5}">
                      <a16:colId xmlns:a16="http://schemas.microsoft.com/office/drawing/2014/main" val="20002"/>
                    </a:ext>
                  </a:extLst>
                </a:gridCol>
              </a:tblGrid>
              <a:tr h="467350">
                <a:tc>
                  <a:txBody>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F2F2F2"/>
                          </a:solidFill>
                          <a:latin typeface="Calibri"/>
                          <a:ea typeface="Calibri"/>
                          <a:cs typeface="Calibri"/>
                          <a:sym typeface="Calibri"/>
                        </a:rPr>
                        <a:t>Partner</a:t>
                      </a:r>
                      <a:endParaRPr sz="1400" u="none" strike="noStrike" cap="none"/>
                    </a:p>
                  </a:txBody>
                  <a:tcPr marL="73025" marR="73025" marT="45725" marB="45725" anchor="ctr">
                    <a:lnL w="9525" cap="flat" cmpd="sng">
                      <a:solidFill>
                        <a:srgbClr val="16C45B"/>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16C45B"/>
                      </a:solidFill>
                      <a:prstDash val="solid"/>
                      <a:round/>
                      <a:headEnd type="none" w="sm" len="sm"/>
                      <a:tailEnd type="none" w="sm" len="sm"/>
                    </a:lnT>
                    <a:lnB w="9525" cap="flat" cmpd="sng">
                      <a:solidFill>
                        <a:srgbClr val="16C45B"/>
                      </a:solidFill>
                      <a:prstDash val="solid"/>
                      <a:round/>
                      <a:headEnd type="none" w="sm" len="sm"/>
                      <a:tailEnd type="none" w="sm" len="sm"/>
                    </a:lnB>
                    <a:solidFill>
                      <a:srgbClr val="16C45B"/>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F2F2F2"/>
                          </a:solidFill>
                          <a:latin typeface="Calibri"/>
                          <a:ea typeface="Calibri"/>
                          <a:cs typeface="Calibri"/>
                          <a:sym typeface="Calibri"/>
                        </a:rPr>
                        <a:t>Naam</a:t>
                      </a:r>
                      <a:endParaRPr sz="1400" u="none" strike="noStrike" cap="none"/>
                    </a:p>
                  </a:txBody>
                  <a:tcPr marL="73025" marR="73025"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16C45B"/>
                      </a:solidFill>
                      <a:prstDash val="solid"/>
                      <a:round/>
                      <a:headEnd type="none" w="sm" len="sm"/>
                      <a:tailEnd type="none" w="sm" len="sm"/>
                    </a:lnT>
                    <a:lnB w="9525" cap="flat" cmpd="sng">
                      <a:solidFill>
                        <a:srgbClr val="16C45B"/>
                      </a:solidFill>
                      <a:prstDash val="solid"/>
                      <a:round/>
                      <a:headEnd type="none" w="sm" len="sm"/>
                      <a:tailEnd type="none" w="sm" len="sm"/>
                    </a:lnB>
                    <a:solidFill>
                      <a:srgbClr val="16C45B"/>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F2F2F2"/>
                          </a:solidFill>
                          <a:latin typeface="Calibri"/>
                          <a:ea typeface="Calibri"/>
                          <a:cs typeface="Calibri"/>
                          <a:sym typeface="Calibri"/>
                        </a:rPr>
                        <a:t>Contact</a:t>
                      </a:r>
                      <a:endParaRPr sz="1400" u="none" strike="noStrike" cap="none"/>
                    </a:p>
                  </a:txBody>
                  <a:tcPr marL="73025" marR="73025" marT="45725" marB="45725" anchor="ctr">
                    <a:lnL w="9525" cap="flat" cmpd="sng">
                      <a:solidFill>
                        <a:srgbClr val="000000">
                          <a:alpha val="0"/>
                        </a:srgbClr>
                      </a:solidFill>
                      <a:prstDash val="solid"/>
                      <a:round/>
                      <a:headEnd type="none" w="sm" len="sm"/>
                      <a:tailEnd type="none" w="sm" len="sm"/>
                    </a:lnL>
                    <a:lnR w="9525" cap="flat" cmpd="sng">
                      <a:solidFill>
                        <a:srgbClr val="16C45B"/>
                      </a:solidFill>
                      <a:prstDash val="solid"/>
                      <a:round/>
                      <a:headEnd type="none" w="sm" len="sm"/>
                      <a:tailEnd type="none" w="sm" len="sm"/>
                    </a:lnR>
                    <a:lnT w="9525" cap="flat" cmpd="sng">
                      <a:solidFill>
                        <a:srgbClr val="16C45B"/>
                      </a:solidFill>
                      <a:prstDash val="solid"/>
                      <a:round/>
                      <a:headEnd type="none" w="sm" len="sm"/>
                      <a:tailEnd type="none" w="sm" len="sm"/>
                    </a:lnT>
                    <a:lnB w="9525" cap="flat" cmpd="sng">
                      <a:solidFill>
                        <a:srgbClr val="16C45B"/>
                      </a:solidFill>
                      <a:prstDash val="solid"/>
                      <a:round/>
                      <a:headEnd type="none" w="sm" len="sm"/>
                      <a:tailEnd type="none" w="sm" len="sm"/>
                    </a:lnB>
                    <a:solidFill>
                      <a:srgbClr val="16C45B"/>
                    </a:solidFill>
                  </a:tcPr>
                </a:tc>
                <a:extLst>
                  <a:ext uri="{0D108BD9-81ED-4DB2-BD59-A6C34878D82A}">
                    <a16:rowId xmlns:a16="http://schemas.microsoft.com/office/drawing/2014/main" val="10000"/>
                  </a:ext>
                </a:extLst>
              </a:tr>
              <a:tr h="245100">
                <a:tc>
                  <a:txBody>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151515"/>
                          </a:solidFill>
                          <a:latin typeface="Calibri"/>
                          <a:ea typeface="Calibri"/>
                          <a:cs typeface="Calibri"/>
                          <a:sym typeface="Calibri"/>
                        </a:rPr>
                        <a:t>RUG</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16C45B"/>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Dina Maniar</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16C45B"/>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d.maniar@rug.nl</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16C45B"/>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extLst>
                  <a:ext uri="{0D108BD9-81ED-4DB2-BD59-A6C34878D82A}">
                    <a16:rowId xmlns:a16="http://schemas.microsoft.com/office/drawing/2014/main" val="10001"/>
                  </a:ext>
                </a:extLst>
              </a:tr>
              <a:tr h="257800">
                <a:tc>
                  <a:txBody>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151515"/>
                          </a:solidFill>
                          <a:latin typeface="Calibri"/>
                          <a:ea typeface="Calibri"/>
                          <a:cs typeface="Calibri"/>
                          <a:sym typeface="Calibri"/>
                        </a:rPr>
                        <a:t>RUG</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Luana Silveri</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l.silveri@rug.nl</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extLst>
                  <a:ext uri="{0D108BD9-81ED-4DB2-BD59-A6C34878D82A}">
                    <a16:rowId xmlns:a16="http://schemas.microsoft.com/office/drawing/2014/main" val="10002"/>
                  </a:ext>
                </a:extLst>
              </a:tr>
              <a:tr h="334400">
                <a:tc>
                  <a:txBody>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151515"/>
                          </a:solidFill>
                          <a:latin typeface="Calibri"/>
                          <a:ea typeface="Calibri"/>
                          <a:cs typeface="Calibri"/>
                          <a:sym typeface="Calibri"/>
                        </a:rPr>
                        <a:t>UNIZG</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Juraj Petrović</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juraj.petrovic@fer.hr</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extLst>
                  <a:ext uri="{0D108BD9-81ED-4DB2-BD59-A6C34878D82A}">
                    <a16:rowId xmlns:a16="http://schemas.microsoft.com/office/drawing/2014/main" val="10003"/>
                  </a:ext>
                </a:extLst>
              </a:tr>
              <a:tr h="256550">
                <a:tc>
                  <a:txBody>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151515"/>
                          </a:solidFill>
                          <a:latin typeface="Calibri"/>
                          <a:ea typeface="Calibri"/>
                          <a:cs typeface="Calibri"/>
                          <a:sym typeface="Calibri"/>
                        </a:rPr>
                        <a:t>UNIZG</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Marija Vurnek</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marija.vurnek@fer.hr</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extLst>
                  <a:ext uri="{0D108BD9-81ED-4DB2-BD59-A6C34878D82A}">
                    <a16:rowId xmlns:a16="http://schemas.microsoft.com/office/drawing/2014/main" val="10004"/>
                  </a:ext>
                </a:extLst>
              </a:tr>
              <a:tr h="268600">
                <a:tc>
                  <a:txBody>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151515"/>
                          </a:solidFill>
                          <a:latin typeface="Calibri"/>
                          <a:ea typeface="Calibri"/>
                          <a:cs typeface="Calibri"/>
                          <a:sym typeface="Calibri"/>
                        </a:rPr>
                        <a:t>CARDET</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Chrysanthi Konstanti</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chrysanthi.konstanti@cardet.org</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extLst>
                  <a:ext uri="{0D108BD9-81ED-4DB2-BD59-A6C34878D82A}">
                    <a16:rowId xmlns:a16="http://schemas.microsoft.com/office/drawing/2014/main" val="10005"/>
                  </a:ext>
                </a:extLst>
              </a:tr>
              <a:tr h="268600">
                <a:tc>
                  <a:txBody>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151515"/>
                          </a:solidFill>
                          <a:latin typeface="Calibri"/>
                          <a:ea typeface="Calibri"/>
                          <a:cs typeface="Calibri"/>
                          <a:sym typeface="Calibri"/>
                        </a:rPr>
                        <a:t>TINKER team</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Alle partners</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tinkerproject@googlegroups.com</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extLst>
                  <a:ext uri="{0D108BD9-81ED-4DB2-BD59-A6C34878D82A}">
                    <a16:rowId xmlns:a16="http://schemas.microsoft.com/office/drawing/2014/main" val="10006"/>
                  </a:ext>
                </a:extLst>
              </a:tr>
            </a:tbl>
          </a:graphicData>
        </a:graphic>
      </p:graphicFrame>
      <p:sp>
        <p:nvSpPr>
          <p:cNvPr id="263" name="Google Shape;263;p8"/>
          <p:cNvSpPr/>
          <p:nvPr/>
        </p:nvSpPr>
        <p:spPr>
          <a:xfrm>
            <a:off x="1320800" y="1843179"/>
            <a:ext cx="12192000" cy="457200"/>
          </a:xfrm>
          <a:prstGeom prst="rect">
            <a:avLst/>
          </a:prstGeom>
          <a:noFill/>
          <a:ln>
            <a:noFill/>
          </a:ln>
        </p:spPr>
        <p:txBody>
          <a:bodyPr spcFirstLastPara="1" wrap="square" lIns="91425" tIns="45700" rIns="91425" bIns="45700" anchor="ctr"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264" name="Google Shape;264;p8"/>
          <p:cNvSpPr txBox="1"/>
          <p:nvPr/>
        </p:nvSpPr>
        <p:spPr>
          <a:xfrm>
            <a:off x="1076841" y="3590201"/>
            <a:ext cx="7832271" cy="1600197"/>
          </a:xfrm>
          <a:prstGeom prst="rect">
            <a:avLst/>
          </a:prstGeom>
          <a:noFill/>
          <a:ln>
            <a:noFill/>
          </a:ln>
        </p:spPr>
        <p:txBody>
          <a:bodyPr spcFirstLastPara="1" wrap="square" lIns="91425" tIns="45700" rIns="91425" bIns="45700" anchor="ctr" anchorCtr="0">
            <a:normAutofit/>
          </a:bodyPr>
          <a:lstStyle/>
          <a:p>
            <a:pPr marL="0" marR="0" lvl="0" indent="0" algn="ctr" defTabSz="914400" rtl="0" eaLnBrk="1" fontAlgn="auto" latinLnBrk="0" hangingPunct="1">
              <a:lnSpc>
                <a:spcPct val="90000"/>
              </a:lnSpc>
              <a:spcBef>
                <a:spcPts val="0"/>
              </a:spcBef>
              <a:spcAft>
                <a:spcPts val="0"/>
              </a:spcAft>
              <a:buClr>
                <a:srgbClr val="16C45B"/>
              </a:buClr>
              <a:buSzPts val="2000"/>
              <a:buFont typeface="Calibri"/>
              <a:buNone/>
              <a:tabLst/>
              <a:defRPr/>
            </a:pPr>
            <a:r>
              <a:rPr kumimoji="0" lang="en-US" sz="2000" b="1" i="0" u="none" strike="noStrike" kern="0" cap="none" spc="0" normalizeH="0" baseline="0" noProof="0">
                <a:ln>
                  <a:noFill/>
                </a:ln>
                <a:solidFill>
                  <a:srgbClr val="16C45B"/>
                </a:solidFill>
                <a:effectLst/>
                <a:uLnTx/>
                <a:uFillTx/>
                <a:latin typeface="Calibri"/>
                <a:ea typeface="Calibri"/>
                <a:cs typeface="Calibri"/>
                <a:sym typeface="Calibri"/>
              </a:rPr>
              <a:t>Hartelijk dank!</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ctr" defTabSz="914400" rtl="0" eaLnBrk="1" fontAlgn="auto" latinLnBrk="0" hangingPunct="1">
              <a:lnSpc>
                <a:spcPct val="90000"/>
              </a:lnSpc>
              <a:spcBef>
                <a:spcPts val="0"/>
              </a:spcBef>
              <a:spcAft>
                <a:spcPts val="0"/>
              </a:spcAft>
              <a:buClr>
                <a:srgbClr val="16C45B"/>
              </a:buClr>
              <a:buSzPts val="2000"/>
              <a:buFont typeface="Calibri"/>
              <a:buNone/>
              <a:tabLst/>
              <a:defRPr/>
            </a:pPr>
            <a:r>
              <a:rPr kumimoji="0" lang="en-US" sz="2000" b="1" i="0" u="none" strike="noStrike" kern="0" cap="none" spc="0" normalizeH="0" baseline="0" noProof="0">
                <a:ln>
                  <a:noFill/>
                </a:ln>
                <a:solidFill>
                  <a:srgbClr val="16C45B"/>
                </a:solidFill>
                <a:effectLst/>
                <a:uLnTx/>
                <a:uFillTx/>
                <a:latin typeface="Calibri"/>
                <a:ea typeface="Calibri"/>
                <a:cs typeface="Calibri"/>
                <a:sym typeface="Calibri"/>
              </a:rPr>
              <a:t>WP3 team</a:t>
            </a:r>
            <a:endParaRPr kumimoji="0" sz="2000" b="1" i="0" u="none" strike="noStrike" kern="0" cap="none" spc="0" normalizeH="0" baseline="0" noProof="0">
              <a:ln>
                <a:noFill/>
              </a:ln>
              <a:solidFill>
                <a:srgbClr val="16C45B"/>
              </a:solidFill>
              <a:effectLst/>
              <a:uLnTx/>
              <a:uFillTx/>
              <a:latin typeface="Calibri"/>
              <a:ea typeface="Calibri"/>
              <a:cs typeface="Calibri"/>
              <a:sym typeface="Calibri"/>
            </a:endParaRPr>
          </a:p>
        </p:txBody>
      </p:sp>
    </p:spTree>
  </p:cSld>
  <p:clrMapOvr>
    <a:masterClrMapping/>
  </p:clrMapOvr>
</p:sld>
</file>

<file path=ppt/slides/slide21.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46148-246B-2198-73AB-DB3544E5268F}"/>
              </a:ext>
            </a:extLst>
          </p:cNvPr>
          <p:cNvSpPr>
            <a:spLocks noGrp="1"/>
          </p:cNvSpPr>
          <p:nvPr>
            <p:ph type="title"/>
          </p:nvPr>
        </p:nvSpPr>
        <p:spPr/>
        <p:txBody>
          <a:bodyPr/>
          <a:lstStyle/>
          <a:p>
            <a:r>
              <a:rPr lang="en-US" dirty="0"/>
              <a:t>Referenties</a:t>
            </a:r>
            <a:endParaRPr lang="el-GR" dirty="0"/>
          </a:p>
        </p:txBody>
      </p:sp>
      <p:sp>
        <p:nvSpPr>
          <p:cNvPr id="3" name="Text Placeholder 2">
            <a:extLst>
              <a:ext uri="{FF2B5EF4-FFF2-40B4-BE49-F238E27FC236}">
                <a16:creationId xmlns:a16="http://schemas.microsoft.com/office/drawing/2014/main" id="{D9B1EEB9-7DA4-352C-6802-2BB2454EC1B6}"/>
              </a:ext>
            </a:extLst>
          </p:cNvPr>
          <p:cNvSpPr>
            <a:spLocks noGrp="1"/>
          </p:cNvSpPr>
          <p:nvPr>
            <p:ph type="body" idx="1"/>
          </p:nvPr>
        </p:nvSpPr>
        <p:spPr/>
        <p:txBody>
          <a:bodyPr/>
          <a:lstStyle/>
          <a:p>
            <a:endParaRPr lang="el-GR"/>
          </a:p>
        </p:txBody>
      </p:sp>
      <p:sp>
        <p:nvSpPr>
          <p:cNvPr id="4" name="Text Placeholder 3">
            <a:extLst>
              <a:ext uri="{FF2B5EF4-FFF2-40B4-BE49-F238E27FC236}">
                <a16:creationId xmlns:a16="http://schemas.microsoft.com/office/drawing/2014/main" id="{07A3FF8D-7494-B623-DC15-90C286436A22}"/>
              </a:ext>
            </a:extLst>
          </p:cNvPr>
          <p:cNvSpPr>
            <a:spLocks noGrp="1"/>
          </p:cNvSpPr>
          <p:nvPr>
            <p:ph type="body" idx="2"/>
          </p:nvPr>
        </p:nvSpPr>
        <p:spPr/>
        <p:txBody>
          <a:bodyPr/>
          <a:lstStyle/>
          <a:p>
            <a:pPr>
              <a:lnSpc>
                <a:spcPct val="107000"/>
              </a:lnSpc>
              <a:spcAft>
                <a:spcPts val="800"/>
              </a:spcAft>
              <a:buNone/>
            </a:pPr>
            <a:r>
              <a:rPr lang="en-GB" sz="1800" dirty="0">
                <a:solidFill>
                  <a:srgbClr val="000000"/>
                </a:solidFill>
                <a:effectLst/>
                <a:latin typeface="Calibri" panose="020F0502020204030204" pitchFamily="34" charset="0"/>
                <a:ea typeface="Calibri" panose="020F0502020204030204" pitchFamily="34" charset="0"/>
              </a:rPr>
              <a:t>Aronson, E., &amp; Patnoe, S. (2011). De legpuzzelklas. Sage.</a:t>
            </a:r>
            <a:endParaRPr lang="el-GR" sz="1800" dirty="0">
              <a:solidFill>
                <a:srgbClr val="000000"/>
              </a:solidFill>
              <a:effectLst/>
              <a:latin typeface="Calibri" panose="020F0502020204030204" pitchFamily="34" charset="0"/>
              <a:ea typeface="Calibri" panose="020F0502020204030204" pitchFamily="34" charset="0"/>
            </a:endParaRPr>
          </a:p>
          <a:p>
            <a:pPr>
              <a:lnSpc>
                <a:spcPct val="107000"/>
              </a:lnSpc>
              <a:spcAft>
                <a:spcPts val="800"/>
              </a:spcAft>
              <a:buNone/>
            </a:pPr>
            <a:r>
              <a:rPr lang="en-GB" sz="1800" dirty="0">
                <a:solidFill>
                  <a:srgbClr val="000000"/>
                </a:solidFill>
                <a:effectLst/>
                <a:latin typeface="Calibri" panose="020F0502020204030204" pitchFamily="34" charset="0"/>
                <a:ea typeface="Calibri" panose="020F0502020204030204" pitchFamily="34" charset="0"/>
              </a:rPr>
              <a:t>Bambino, D. (2002). Kritische vrienden. Educational Leadership, 59(6), 25-27.</a:t>
            </a:r>
            <a:endParaRPr lang="el-GR" sz="1800" dirty="0">
              <a:solidFill>
                <a:srgbClr val="000000"/>
              </a:solidFill>
              <a:effectLst/>
              <a:latin typeface="Calibri" panose="020F0502020204030204" pitchFamily="34" charset="0"/>
              <a:ea typeface="Calibri" panose="020F0502020204030204" pitchFamily="34" charset="0"/>
            </a:endParaRPr>
          </a:p>
          <a:p>
            <a:pPr>
              <a:lnSpc>
                <a:spcPct val="107000"/>
              </a:lnSpc>
              <a:spcAft>
                <a:spcPts val="800"/>
              </a:spcAft>
              <a:buNone/>
            </a:pPr>
            <a:r>
              <a:rPr lang="en-GB" sz="1800" dirty="0">
                <a:solidFill>
                  <a:srgbClr val="000000"/>
                </a:solidFill>
                <a:effectLst/>
                <a:latin typeface="Calibri" panose="020F0502020204030204" pitchFamily="34" charset="0"/>
                <a:ea typeface="Calibri" panose="020F0502020204030204" pitchFamily="34" charset="0"/>
              </a:rPr>
              <a:t>Black, P., &amp; Wiliam, D. (1998). Assessment en leren in de klas. Assessment in Education, 5(1), 7-74.</a:t>
            </a:r>
          </a:p>
          <a:p>
            <a:pPr>
              <a:lnSpc>
                <a:spcPct val="107000"/>
              </a:lnSpc>
              <a:spcAft>
                <a:spcPts val="800"/>
              </a:spcAft>
              <a:buNone/>
            </a:pPr>
            <a:r>
              <a:rPr lang="en-US" sz="1800" dirty="0">
                <a:solidFill>
                  <a:srgbClr val="000000"/>
                </a:solidFill>
                <a:effectLst/>
                <a:latin typeface="Calibri" panose="020F0502020204030204" pitchFamily="34" charset="0"/>
                <a:ea typeface="Calibri" panose="020F0502020204030204" pitchFamily="34" charset="0"/>
              </a:rPr>
              <a:t>Collins, A. (1989). Cognitieve leertijd. Cog. Sci.</a:t>
            </a:r>
            <a:endParaRPr lang="el-GR" sz="1800" dirty="0">
              <a:solidFill>
                <a:srgbClr val="000000"/>
              </a:solidFill>
              <a:effectLst/>
              <a:latin typeface="Calibri" panose="020F0502020204030204" pitchFamily="34" charset="0"/>
              <a:ea typeface="Calibri" panose="020F0502020204030204" pitchFamily="34" charset="0"/>
            </a:endParaRPr>
          </a:p>
          <a:p>
            <a:pPr>
              <a:lnSpc>
                <a:spcPct val="107000"/>
              </a:lnSpc>
              <a:spcAft>
                <a:spcPts val="800"/>
              </a:spcAft>
              <a:buNone/>
            </a:pPr>
            <a:r>
              <a:rPr lang="en-GB" sz="1800" dirty="0">
                <a:solidFill>
                  <a:srgbClr val="000000"/>
                </a:solidFill>
                <a:effectLst/>
                <a:latin typeface="Calibri" panose="020F0502020204030204" pitchFamily="34" charset="0"/>
                <a:ea typeface="Calibri" panose="020F0502020204030204" pitchFamily="34" charset="0"/>
              </a:rPr>
              <a:t>Herrington, J., &amp; Oliver, R. (2000). Een instructioneel ontwerpkader voor authentieke leeromgevingen. ETR&amp;D, 48(3), 23-48.</a:t>
            </a:r>
            <a:endParaRPr lang="el-GR" sz="1800" dirty="0">
              <a:solidFill>
                <a:srgbClr val="000000"/>
              </a:solidFill>
              <a:effectLst/>
              <a:latin typeface="Calibri" panose="020F0502020204030204" pitchFamily="34" charset="0"/>
              <a:ea typeface="Calibri" panose="020F0502020204030204" pitchFamily="34" charset="0"/>
            </a:endParaRPr>
          </a:p>
          <a:p>
            <a:pPr>
              <a:lnSpc>
                <a:spcPct val="107000"/>
              </a:lnSpc>
              <a:spcAft>
                <a:spcPts val="800"/>
              </a:spcAft>
              <a:buNone/>
            </a:pPr>
            <a:r>
              <a:rPr lang="en-GB" sz="1800" dirty="0">
                <a:solidFill>
                  <a:srgbClr val="000000"/>
                </a:solidFill>
                <a:effectLst/>
                <a:latin typeface="Calibri" panose="020F0502020204030204" pitchFamily="34" charset="0"/>
                <a:ea typeface="Calibri" panose="020F0502020204030204" pitchFamily="34" charset="0"/>
              </a:rPr>
              <a:t>Koch, M., et al. (2020). Genderinclusief ontwerp in CS-onderwijs. ACM SIGCSE, 51(1), 12-18.</a:t>
            </a:r>
            <a:endParaRPr lang="el-GR" sz="1800" dirty="0">
              <a:solidFill>
                <a:srgbClr val="000000"/>
              </a:solidFill>
              <a:effectLst/>
              <a:latin typeface="Calibri" panose="020F0502020204030204" pitchFamily="34" charset="0"/>
              <a:ea typeface="Calibri" panose="020F0502020204030204" pitchFamily="34" charset="0"/>
            </a:endParaRPr>
          </a:p>
          <a:p>
            <a:pPr>
              <a:buNone/>
            </a:pPr>
            <a:r>
              <a:rPr lang="en-GB" sz="1800" kern="0" dirty="0">
                <a:solidFill>
                  <a:srgbClr val="000000"/>
                </a:solidFill>
                <a:effectLst/>
                <a:latin typeface="Calibri" panose="020F0502020204030204" pitchFamily="34" charset="0"/>
                <a:ea typeface="Calibri" panose="020F0502020204030204" pitchFamily="34" charset="0"/>
              </a:rPr>
              <a:t>Topping, K.J. (2009). Collegiale toetsing. Theorie in de praktijk, 48(1), 20-27.</a:t>
            </a:r>
          </a:p>
          <a:p>
            <a:pPr>
              <a:buNone/>
            </a:pPr>
            <a:r>
              <a:rPr lang="en-GB" b="1" dirty="0">
                <a:solidFill>
                  <a:srgbClr val="000000"/>
                </a:solidFill>
                <a:latin typeface="Calibri" panose="020F0502020204030204" pitchFamily="34" charset="0"/>
                <a:ea typeface="Calibri" panose="020F0502020204030204" pitchFamily="34" charset="0"/>
              </a:rPr>
              <a:t>Websites:</a:t>
            </a:r>
          </a:p>
          <a:p>
            <a:pPr>
              <a:buNone/>
            </a:pPr>
            <a:r>
              <a:rPr lang="en-US" dirty="0"/>
              <a:t>https://www.youtube.com/watch?v=S4fUCw-CoO4, The Critical Friends Protocol, geraadpleegd op 16/5/2025.</a:t>
            </a:r>
          </a:p>
          <a:p>
            <a:r>
              <a:rPr lang="en-US" b="1" dirty="0">
                <a:solidFill>
                  <a:srgbClr val="000000"/>
                </a:solidFill>
                <a:latin typeface="Calibri" panose="020F0502020204030204" pitchFamily="34" charset="0"/>
                <a:ea typeface="Calibri" panose="020F0502020204030204" pitchFamily="34" charset="0"/>
              </a:rPr>
              <a:t>* Afbeeldingen zijn gegenereerd met behulp van Napkin AI door Ioannis Georgakopoulos.</a:t>
            </a:r>
          </a:p>
          <a:p>
            <a:pPr>
              <a:buNone/>
            </a:pPr>
            <a:endParaRPr lang="el-GR" dirty="0"/>
          </a:p>
        </p:txBody>
      </p:sp>
    </p:spTree>
    <p:extLst>
      <p:ext uri="{BB962C8B-B14F-4D97-AF65-F5344CB8AC3E}">
        <p14:creationId xmlns:p14="http://schemas.microsoft.com/office/powerpoint/2010/main" val="4281016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i="0" u="none" strike="noStrike">
                <a:solidFill>
                  <a:srgbClr val="FFFFFF"/>
                </a:solidFill>
                <a:latin typeface="Calibri"/>
                <a:ea typeface="Calibri"/>
                <a:cs typeface="Calibri"/>
                <a:sym typeface="Calibri"/>
              </a:rPr>
              <a:t>Leerresultaten</a:t>
            </a:r>
            <a:endParaRPr sz="2800">
              <a:solidFill>
                <a:srgbClr val="FFFFFF"/>
              </a:solidFill>
            </a:endParaRPr>
          </a:p>
        </p:txBody>
      </p:sp>
      <p:sp>
        <p:nvSpPr>
          <p:cNvPr id="78" name="Google Shape;78;p4"/>
          <p:cNvSpPr txBox="1">
            <a:spLocks noGrp="1"/>
          </p:cNvSpPr>
          <p:nvPr>
            <p:ph type="body" idx="2"/>
          </p:nvPr>
        </p:nvSpPr>
        <p:spPr>
          <a:xfrm>
            <a:off x="355599" y="1462685"/>
            <a:ext cx="11087101" cy="528917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b="0" i="0" u="none" strike="noStrike" dirty="0">
                <a:solidFill>
                  <a:srgbClr val="1D1D1B"/>
                </a:solidFill>
                <a:latin typeface="Calibri"/>
                <a:ea typeface="Calibri"/>
                <a:cs typeface="Calibri"/>
                <a:sym typeface="Calibri"/>
              </a:rPr>
              <a:t>Aan het einde van deze module zijn docenten in staat om:</a:t>
            </a:r>
            <a:endParaRPr b="1" i="0" u="none" strike="noStrike" dirty="0">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endParaRPr lang="en-US" b="1" dirty="0">
              <a:solidFill>
                <a:srgbClr val="1D1D1B"/>
              </a:solidFill>
              <a:latin typeface="Calibri"/>
              <a:ea typeface="Calibri"/>
              <a:cs typeface="Calibri"/>
              <a:sym typeface="Calibri"/>
            </a:endParaRPr>
          </a:p>
          <a:p>
            <a:pPr marL="342900" lvl="0" indent="-342900" algn="l" rtl="0">
              <a:lnSpc>
                <a:spcPct val="90000"/>
              </a:lnSpc>
              <a:spcBef>
                <a:spcPts val="0"/>
              </a:spcBef>
              <a:spcAft>
                <a:spcPts val="0"/>
              </a:spcAft>
              <a:buClr>
                <a:schemeClr val="accent4"/>
              </a:buClr>
              <a:buSzPts val="1800"/>
              <a:buAutoNum type="arabicPeriod"/>
            </a:pPr>
            <a:r>
              <a:rPr lang="en-US" dirty="0">
                <a:solidFill>
                  <a:srgbClr val="1D1D1B"/>
                </a:solidFill>
                <a:latin typeface="Calibri"/>
                <a:ea typeface="Calibri"/>
                <a:cs typeface="Calibri"/>
                <a:sym typeface="Calibri"/>
              </a:rPr>
              <a:t>Gebruik te maken van peer </a:t>
            </a:r>
            <a:r>
              <a:rPr lang="en-US" dirty="0">
                <a:solidFill>
                  <a:srgbClr val="1D1D1B"/>
                </a:solidFill>
              </a:rPr>
              <a:t>review </a:t>
            </a:r>
            <a:r>
              <a:rPr lang="en-US" dirty="0">
                <a:solidFill>
                  <a:srgbClr val="1D1D1B"/>
                </a:solidFill>
                <a:latin typeface="Calibri"/>
                <a:ea typeface="Calibri"/>
                <a:cs typeface="Calibri"/>
                <a:sym typeface="Calibri"/>
              </a:rPr>
              <a:t>protocollen om leerscenario's te evalueren.</a:t>
            </a:r>
          </a:p>
          <a:p>
            <a:pPr marL="342900" lvl="0" indent="-342900" algn="l" rtl="0">
              <a:lnSpc>
                <a:spcPct val="90000"/>
              </a:lnSpc>
              <a:spcBef>
                <a:spcPts val="0"/>
              </a:spcBef>
              <a:spcAft>
                <a:spcPts val="0"/>
              </a:spcAft>
              <a:buClr>
                <a:schemeClr val="accent4"/>
              </a:buClr>
              <a:buSzPts val="1800"/>
              <a:buAutoNum type="arabicPeriod"/>
            </a:pPr>
            <a:r>
              <a:rPr lang="en-US" dirty="0">
                <a:solidFill>
                  <a:srgbClr val="1D1D1B"/>
                </a:solidFill>
              </a:rPr>
              <a:t>Gekalibreerde rubrics gebruiken </a:t>
            </a:r>
            <a:r>
              <a:rPr lang="en-US" dirty="0">
                <a:solidFill>
                  <a:srgbClr val="1D1D1B"/>
                </a:solidFill>
                <a:latin typeface="Calibri"/>
                <a:ea typeface="Calibri"/>
                <a:cs typeface="Calibri"/>
                <a:sym typeface="Calibri"/>
              </a:rPr>
              <a:t>om de afstemming op Authentiek Leren en inclusiviteit te beoordelen.</a:t>
            </a:r>
          </a:p>
          <a:p>
            <a:pPr marL="342900" lvl="0" indent="-342900" algn="l" rtl="0">
              <a:lnSpc>
                <a:spcPct val="90000"/>
              </a:lnSpc>
              <a:spcBef>
                <a:spcPts val="0"/>
              </a:spcBef>
              <a:spcAft>
                <a:spcPts val="0"/>
              </a:spcAft>
              <a:buClr>
                <a:schemeClr val="accent4"/>
              </a:buClr>
              <a:buSzPts val="1800"/>
              <a:buAutoNum type="arabicPeriod"/>
            </a:pPr>
            <a:r>
              <a:rPr lang="en-US" dirty="0">
                <a:solidFill>
                  <a:srgbClr val="1D1D1B"/>
                </a:solidFill>
                <a:latin typeface="Calibri"/>
                <a:ea typeface="Calibri"/>
                <a:cs typeface="Calibri"/>
                <a:sym typeface="Calibri"/>
              </a:rPr>
              <a:t>Reflectieve discussies faciliteren om teamgebaseerde evaluaties te verbeteren.</a:t>
            </a:r>
            <a:endParaRPr dirty="0">
              <a:solidFill>
                <a:srgbClr val="1D1D1B"/>
              </a:solidFill>
              <a:latin typeface="Calibri"/>
              <a:ea typeface="Calibri"/>
              <a:cs typeface="Calibri"/>
              <a:sym typeface="Calibri"/>
            </a:endParaRPr>
          </a:p>
        </p:txBody>
      </p:sp>
    </p:spTree>
  </p:cSld>
  <p:clrMapOvr>
    <a:masterClrMapping/>
  </p:clrMapOvr>
</p:sld>
</file>

<file path=ppt/slides/slide4.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9D05EA2-03EF-C796-2781-798CD5754A7C}"/>
              </a:ext>
            </a:extLst>
          </p:cNvPr>
          <p:cNvSpPr>
            <a:spLocks noGrp="1"/>
          </p:cNvSpPr>
          <p:nvPr>
            <p:ph type="title"/>
          </p:nvPr>
        </p:nvSpPr>
        <p:spPr/>
        <p:txBody>
          <a:bodyPr/>
          <a:lstStyle/>
          <a:p>
            <a:r>
              <a:rPr lang="en-US" dirty="0"/>
              <a:t>Inhoud</a:t>
            </a:r>
            <a:endParaRPr lang="el-GR" dirty="0"/>
          </a:p>
        </p:txBody>
      </p:sp>
      <p:sp>
        <p:nvSpPr>
          <p:cNvPr id="3" name="Θέση κειμένου 2">
            <a:extLst>
              <a:ext uri="{FF2B5EF4-FFF2-40B4-BE49-F238E27FC236}">
                <a16:creationId xmlns:a16="http://schemas.microsoft.com/office/drawing/2014/main" id="{9098A3F0-B703-E976-10C2-C2B60A62512B}"/>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40191B66-39FD-4BB9-0E45-EC17E146624D}"/>
              </a:ext>
            </a:extLst>
          </p:cNvPr>
          <p:cNvSpPr>
            <a:spLocks noGrp="1"/>
          </p:cNvSpPr>
          <p:nvPr>
            <p:ph type="body" idx="2"/>
          </p:nvPr>
        </p:nvSpPr>
        <p:spPr/>
        <p:txBody>
          <a:bodyPr/>
          <a:lstStyle/>
          <a:p>
            <a:r>
              <a:rPr lang="en-US" dirty="0"/>
              <a:t>. Inleiding</a:t>
            </a:r>
          </a:p>
          <a:p>
            <a:r>
              <a:rPr lang="en-US" dirty="0"/>
              <a:t>. Protocollen voor collegiale toetsing</a:t>
            </a:r>
          </a:p>
          <a:p>
            <a:r>
              <a:rPr lang="en-US" dirty="0"/>
              <a:t>. Roterende feedback</a:t>
            </a:r>
          </a:p>
          <a:p>
            <a:r>
              <a:rPr lang="en-US" dirty="0"/>
              <a:t>. Protocol Critical Friends (GVB)</a:t>
            </a:r>
          </a:p>
          <a:p>
            <a:r>
              <a:rPr lang="en-US" dirty="0"/>
              <a:t>. Gekalibreerde intercollegiale toetsing (CPR) .</a:t>
            </a:r>
          </a:p>
          <a:p>
            <a:r>
              <a:rPr lang="en-US" dirty="0"/>
              <a:t>. Vergelijking tussen CFP en CPR</a:t>
            </a:r>
          </a:p>
          <a:p>
            <a:r>
              <a:rPr lang="en-US" dirty="0"/>
              <a:t>. Uitdagingen voor implementatie</a:t>
            </a:r>
          </a:p>
          <a:p>
            <a:r>
              <a:rPr lang="en-US" dirty="0"/>
              <a:t>. Reflectie en conclusie</a:t>
            </a:r>
          </a:p>
          <a:p>
            <a:r>
              <a:rPr lang="en-US" dirty="0"/>
              <a:t>. Referenties</a:t>
            </a:r>
            <a:endParaRPr lang="el-GR" dirty="0"/>
          </a:p>
        </p:txBody>
      </p:sp>
    </p:spTree>
    <p:extLst>
      <p:ext uri="{BB962C8B-B14F-4D97-AF65-F5344CB8AC3E}">
        <p14:creationId xmlns:p14="http://schemas.microsoft.com/office/powerpoint/2010/main" val="183401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2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Inleiding</a:t>
            </a:r>
            <a:endParaRPr sz="2800">
              <a:solidFill>
                <a:srgbClr val="FFFFFF"/>
              </a:solidFill>
            </a:endParaRPr>
          </a:p>
        </p:txBody>
      </p:sp>
      <p:sp>
        <p:nvSpPr>
          <p:cNvPr id="84" name="Google Shape;84;p24"/>
          <p:cNvSpPr txBox="1">
            <a:spLocks noGrp="1"/>
          </p:cNvSpPr>
          <p:nvPr>
            <p:ph type="body" idx="2"/>
          </p:nvPr>
        </p:nvSpPr>
        <p:spPr>
          <a:xfrm>
            <a:off x="97971" y="1462685"/>
            <a:ext cx="11789100" cy="5289300"/>
          </a:xfrm>
          <a:prstGeom prst="rect">
            <a:avLst/>
          </a:prstGeom>
          <a:noFill/>
          <a:ln>
            <a:noFill/>
          </a:ln>
        </p:spPr>
        <p:txBody>
          <a:bodyPr spcFirstLastPara="1" wrap="square" lIns="91425" tIns="45700" rIns="91425" bIns="45700" anchor="t" anchorCtr="0">
            <a:noAutofit/>
          </a:bodyPr>
          <a:lstStyle/>
          <a:p>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Deze unit traint docenten in het gezamenlijk evalueren van leerscenario's met behulp van empirisch onderbouwde methoden. Docenten beoordelen de effectiviteit van leerscenario's met behulp van collegiale toetsing, waarbij ze zorgen voor afstemming op authentieke en genderinclusieve doelen. </a:t>
            </a:r>
            <a:br>
              <a:rPr lang="en-US" dirty="0"/>
            </a:br>
            <a:br>
              <a:rPr lang="en-US" dirty="0"/>
            </a:br>
            <a:endParaRPr dirty="0"/>
          </a:p>
        </p:txBody>
      </p:sp>
    </p:spTree>
  </p:cSld>
  <p:clrMapOvr>
    <a:masterClrMapping/>
  </p:clrMapOvr>
</p:sld>
</file>

<file path=ppt/slides/slide6.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A5387F6-E03F-D54F-1966-168EF6AE3976}"/>
              </a:ext>
            </a:extLst>
          </p:cNvPr>
          <p:cNvSpPr>
            <a:spLocks noGrp="1"/>
          </p:cNvSpPr>
          <p:nvPr>
            <p:ph type="title"/>
          </p:nvPr>
        </p:nvSpPr>
        <p:spPr/>
        <p:txBody>
          <a:bodyPr/>
          <a:lstStyle/>
          <a:p>
            <a:r>
              <a:rPr lang="en-US" dirty="0"/>
              <a:t>Protocollen voor collegiale toetsing</a:t>
            </a:r>
            <a:endParaRPr lang="el-GR" dirty="0"/>
          </a:p>
        </p:txBody>
      </p:sp>
      <p:sp>
        <p:nvSpPr>
          <p:cNvPr id="3" name="Θέση κειμένου 2">
            <a:extLst>
              <a:ext uri="{FF2B5EF4-FFF2-40B4-BE49-F238E27FC236}">
                <a16:creationId xmlns:a16="http://schemas.microsoft.com/office/drawing/2014/main" id="{96080E4B-C79F-0A72-7458-BC5D14E9BCE4}"/>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A8F3BA41-5072-D4CA-9C5E-FD44B737590A}"/>
              </a:ext>
            </a:extLst>
          </p:cNvPr>
          <p:cNvSpPr>
            <a:spLocks noGrp="1"/>
          </p:cNvSpPr>
          <p:nvPr>
            <p:ph type="body" idx="2"/>
          </p:nvPr>
        </p:nvSpPr>
        <p:spPr/>
        <p:txBody>
          <a:bodyPr/>
          <a:lstStyle/>
          <a:p>
            <a:endParaRPr lang="el-GR" dirty="0"/>
          </a:p>
        </p:txBody>
      </p:sp>
      <p:pic>
        <p:nvPicPr>
          <p:cNvPr id="6" name="Εικόνα 5" descr="Εικόνα που περιέχει κείμενο, διάγραμμα, γραμματοσειρά, στιγμιότυπο οθόνης&#10;&#10;Το περιεχόμενο που δημιουργείται από τεχνολογία AI ενδέχεται να είναι εσφαλμένο.">
            <a:extLst>
              <a:ext uri="{FF2B5EF4-FFF2-40B4-BE49-F238E27FC236}">
                <a16:creationId xmlns:a16="http://schemas.microsoft.com/office/drawing/2014/main" id="{BA706244-B7A9-2F98-8554-07A1578899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0525" y="1571625"/>
            <a:ext cx="6743700" cy="4914900"/>
          </a:xfrm>
          <a:prstGeom prst="rect">
            <a:avLst/>
          </a:prstGeom>
        </p:spPr>
      </p:pic>
    </p:spTree>
    <p:extLst>
      <p:ext uri="{BB962C8B-B14F-4D97-AF65-F5344CB8AC3E}">
        <p14:creationId xmlns:p14="http://schemas.microsoft.com/office/powerpoint/2010/main" val="1000754299"/>
      </p:ext>
    </p:extLst>
  </p:cSld>
  <p:clrMapOvr>
    <a:masterClrMapping/>
  </p:clrMapOvr>
</p:sld>
</file>

<file path=ppt/slides/slide7.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24144E3-120B-7F9D-C2E5-1200DB4A90EA}"/>
              </a:ext>
            </a:extLst>
          </p:cNvPr>
          <p:cNvSpPr>
            <a:spLocks noGrp="1"/>
          </p:cNvSpPr>
          <p:nvPr>
            <p:ph type="title"/>
          </p:nvPr>
        </p:nvSpPr>
        <p:spPr/>
        <p:txBody>
          <a:bodyPr/>
          <a:lstStyle/>
          <a:p>
            <a:r>
              <a:rPr lang="en-US" dirty="0"/>
              <a:t>Waarom protocollen voor collegiale toetsing gebruiken?</a:t>
            </a:r>
            <a:endParaRPr lang="el-GR" dirty="0"/>
          </a:p>
        </p:txBody>
      </p:sp>
      <p:sp>
        <p:nvSpPr>
          <p:cNvPr id="3" name="Θέση κειμένου 2">
            <a:extLst>
              <a:ext uri="{FF2B5EF4-FFF2-40B4-BE49-F238E27FC236}">
                <a16:creationId xmlns:a16="http://schemas.microsoft.com/office/drawing/2014/main" id="{763DE0AD-6B8F-3D48-FF73-A94111811B66}"/>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EE0C95B6-FF1E-2864-7386-4AAB3FE7132E}"/>
              </a:ext>
            </a:extLst>
          </p:cNvPr>
          <p:cNvSpPr>
            <a:spLocks noGrp="1"/>
          </p:cNvSpPr>
          <p:nvPr>
            <p:ph type="body" idx="2"/>
          </p:nvPr>
        </p:nvSpPr>
        <p:spPr/>
        <p:txBody>
          <a:bodyPr/>
          <a:lstStyle/>
          <a:p>
            <a:r>
              <a:rPr lang="en-US" dirty="0"/>
              <a:t>. 72% verbetering in leskwaliteit ten opzichte van solo ontwerpen (Koch et al., 2020).</a:t>
            </a:r>
          </a:p>
          <a:p>
            <a:r>
              <a:rPr lang="en-US" dirty="0"/>
              <a:t>. Vermindert impliciete vooroordelen in materialen (Margolis &amp; Fisher, 2002).</a:t>
            </a:r>
          </a:p>
          <a:p>
            <a:endParaRPr lang="el-GR" dirty="0"/>
          </a:p>
        </p:txBody>
      </p:sp>
    </p:spTree>
    <p:extLst>
      <p:ext uri="{BB962C8B-B14F-4D97-AF65-F5344CB8AC3E}">
        <p14:creationId xmlns:p14="http://schemas.microsoft.com/office/powerpoint/2010/main" val="2052615916"/>
      </p:ext>
    </p:extLst>
  </p:cSld>
  <p:clrMapOvr>
    <a:masterClrMapping/>
  </p:clrMapOvr>
</p:sld>
</file>

<file path=ppt/slides/slide8.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5365F28-36FA-13B4-BE2F-99662AA465E6}"/>
              </a:ext>
            </a:extLst>
          </p:cNvPr>
          <p:cNvSpPr>
            <a:spLocks noGrp="1"/>
          </p:cNvSpPr>
          <p:nvPr>
            <p:ph type="title"/>
          </p:nvPr>
        </p:nvSpPr>
        <p:spPr/>
        <p:txBody>
          <a:bodyPr/>
          <a:lstStyle/>
          <a:p>
            <a:r>
              <a:rPr lang="en-US" dirty="0"/>
              <a:t>Roterende terugkoppeling </a:t>
            </a:r>
            <a:endParaRPr lang="el-GR" dirty="0"/>
          </a:p>
        </p:txBody>
      </p:sp>
      <p:sp>
        <p:nvSpPr>
          <p:cNvPr id="3" name="Θέση κειμένου 2">
            <a:extLst>
              <a:ext uri="{FF2B5EF4-FFF2-40B4-BE49-F238E27FC236}">
                <a16:creationId xmlns:a16="http://schemas.microsoft.com/office/drawing/2014/main" id="{E5EDF132-DD7E-5A96-0AE0-F3F8CBF89FC9}"/>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5B651C22-05C8-321C-A34B-E6ED27DDF843}"/>
              </a:ext>
            </a:extLst>
          </p:cNvPr>
          <p:cNvSpPr>
            <a:spLocks noGrp="1"/>
          </p:cNvSpPr>
          <p:nvPr>
            <p:ph type="body" idx="2"/>
          </p:nvPr>
        </p:nvSpPr>
        <p:spPr/>
        <p:txBody>
          <a:bodyPr/>
          <a:lstStyle/>
          <a:p>
            <a:r>
              <a:rPr lang="en-US" dirty="0"/>
              <a:t>KARDINALE ENTITEITEN:</a:t>
            </a:r>
          </a:p>
          <a:p>
            <a:endParaRPr lang="en-US" dirty="0"/>
          </a:p>
          <a:p>
            <a:pPr marL="571500" indent="-342900">
              <a:buAutoNum type="arabicPeriod"/>
            </a:pPr>
            <a:r>
              <a:rPr lang="en-US" dirty="0"/>
              <a:t>TIMEKEEPER</a:t>
            </a:r>
          </a:p>
          <a:p>
            <a:pPr marL="571500" indent="-342900">
              <a:buAutoNum type="arabicPeriod"/>
            </a:pPr>
            <a:r>
              <a:rPr lang="en-US" dirty="0"/>
              <a:t>PRESENTER</a:t>
            </a:r>
          </a:p>
          <a:p>
            <a:pPr marL="571500" indent="-342900">
              <a:buAutoNum type="arabicPeriod"/>
            </a:pPr>
            <a:r>
              <a:rPr lang="en-US" dirty="0"/>
              <a:t>BEKIJKER</a:t>
            </a:r>
          </a:p>
          <a:p>
            <a:pPr marL="571500" indent="-342900">
              <a:buAutoNum type="arabicPeriod"/>
            </a:pPr>
            <a:r>
              <a:rPr lang="en-US" dirty="0"/>
              <a:t>FACILITATOR</a:t>
            </a:r>
          </a:p>
          <a:p>
            <a:pPr marL="571500" indent="-342900">
              <a:buAutoNum type="arabicPeriod"/>
            </a:pPr>
            <a:endParaRPr lang="el-GR" dirty="0"/>
          </a:p>
        </p:txBody>
      </p:sp>
      <p:pic>
        <p:nvPicPr>
          <p:cNvPr id="5" name="Εικόνα 4" descr="Εικόνα που περιέχει κείμενο, διάγραμμα, στιγμιότυπο οθόνης, κύκλος&#10;&#10;Το περιεχόμενο που δημιουργείται από τεχνολογία AI ενδέχεται να είναι εσφαλμένο.">
            <a:extLst>
              <a:ext uri="{FF2B5EF4-FFF2-40B4-BE49-F238E27FC236}">
                <a16:creationId xmlns:a16="http://schemas.microsoft.com/office/drawing/2014/main" id="{9F92B626-9DBC-29E3-93D9-BFE31E643C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71850" y="1571625"/>
            <a:ext cx="5915506" cy="4724400"/>
          </a:xfrm>
          <a:prstGeom prst="rect">
            <a:avLst/>
          </a:prstGeom>
        </p:spPr>
      </p:pic>
    </p:spTree>
    <p:extLst>
      <p:ext uri="{BB962C8B-B14F-4D97-AF65-F5344CB8AC3E}">
        <p14:creationId xmlns:p14="http://schemas.microsoft.com/office/powerpoint/2010/main" val="4271360096"/>
      </p:ext>
    </p:extLst>
  </p:cSld>
  <p:clrMapOvr>
    <a:masterClrMapping/>
  </p:clrMapOvr>
</p:sld>
</file>

<file path=ppt/slides/slide9.xml><?xml version="1.0" encoding="utf-8"?>
<p:sld xmlns:a16="http://schemas.microsoft.com/office/drawing/2014/main" xmlns:a14="http://schemas.microsoft.com/office/drawing/2010/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9092E76-67EE-F3E8-359D-2B5D70DAA301}"/>
              </a:ext>
            </a:extLst>
          </p:cNvPr>
          <p:cNvSpPr>
            <a:spLocks noGrp="1"/>
          </p:cNvSpPr>
          <p:nvPr>
            <p:ph type="title"/>
          </p:nvPr>
        </p:nvSpPr>
        <p:spPr/>
        <p:txBody>
          <a:bodyPr/>
          <a:lstStyle/>
          <a:p>
            <a:r>
              <a:rPr lang="en-US" dirty="0"/>
              <a:t>Protocol Kritieke Vrienden</a:t>
            </a:r>
            <a:endParaRPr lang="el-GR" dirty="0"/>
          </a:p>
        </p:txBody>
      </p:sp>
      <p:sp>
        <p:nvSpPr>
          <p:cNvPr id="3" name="Θέση κειμένου 2">
            <a:extLst>
              <a:ext uri="{FF2B5EF4-FFF2-40B4-BE49-F238E27FC236}">
                <a16:creationId xmlns:a16="http://schemas.microsoft.com/office/drawing/2014/main" id="{FD7D1764-F79B-4291-A178-06392EA8D8CC}"/>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841357D8-03B3-CA5C-0563-0586B4A8EA3A}"/>
              </a:ext>
            </a:extLst>
          </p:cNvPr>
          <p:cNvSpPr>
            <a:spLocks noGrp="1"/>
          </p:cNvSpPr>
          <p:nvPr>
            <p:ph type="body" idx="2"/>
          </p:nvPr>
        </p:nvSpPr>
        <p:spPr/>
        <p:txBody>
          <a:bodyPr/>
          <a:lstStyle/>
          <a:p>
            <a:r>
              <a:rPr lang="en-US" dirty="0">
                <a:hlinkClick r:id="rId3"/>
              </a:rPr>
              <a:t>https://www.youtube.com/watch?v=S4fUCw-CoO4</a:t>
            </a:r>
            <a:endParaRPr lang="en-US" dirty="0"/>
          </a:p>
          <a:p>
            <a:endParaRPr lang="en-US" dirty="0"/>
          </a:p>
          <a:p>
            <a:endParaRPr lang="el-GR" dirty="0"/>
          </a:p>
        </p:txBody>
      </p:sp>
      <p:pic>
        <p:nvPicPr>
          <p:cNvPr id="6" name="Εικόνα 5" descr="Εικόνα που περιέχει κείμενο, διάγραμμα, στιγμιότυπο οθόνης, κύκλος&#10;&#10;Το περιεχόμενο που δημιουργείται από τεχνολογία AI ενδέχεται να είναι εσφαλμένο.">
            <a:extLst>
              <a:ext uri="{FF2B5EF4-FFF2-40B4-BE49-F238E27FC236}">
                <a16:creationId xmlns:a16="http://schemas.microsoft.com/office/drawing/2014/main" id="{FD7D31F4-C9D6-9FF8-747D-84CE7DF144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28950" y="2107603"/>
            <a:ext cx="5410681" cy="4162425"/>
          </a:xfrm>
          <a:prstGeom prst="rect">
            <a:avLst/>
          </a:prstGeom>
        </p:spPr>
      </p:pic>
    </p:spTree>
    <p:extLst>
      <p:ext uri="{BB962C8B-B14F-4D97-AF65-F5344CB8AC3E}">
        <p14:creationId xmlns:p14="http://schemas.microsoft.com/office/powerpoint/2010/main" val="3396909830"/>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971</TotalTime>
  <Words>3140</Words>
  <Application>Microsoft Office PowerPoint</Application>
  <PresentationFormat>Ευρεία οθόνη</PresentationFormat>
  <Paragraphs>186</Paragraphs>
  <Slides>21</Slides>
  <Notes>19</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2</vt:i4>
      </vt:variant>
      <vt:variant>
        <vt:lpstr>Τίτλοι διαφανειών</vt:lpstr>
      </vt:variant>
      <vt:variant>
        <vt:i4>21</vt:i4>
      </vt:variant>
    </vt:vector>
  </HeadingPairs>
  <TitlesOfParts>
    <vt:vector size="28" baseType="lpstr">
      <vt:lpstr>Aptos</vt:lpstr>
      <vt:lpstr>Aptos Display</vt:lpstr>
      <vt:lpstr>Arial</vt:lpstr>
      <vt:lpstr>Calibri</vt:lpstr>
      <vt:lpstr>Open Sans</vt:lpstr>
      <vt:lpstr>Θέμα του Office</vt:lpstr>
      <vt:lpstr>CARDET Course template</vt:lpstr>
      <vt:lpstr>WP3: Teacher training for authentic and gender inclusive informatics education </vt:lpstr>
      <vt:lpstr>Module 8: Workshop: co-design and evaluate learning scenarios for upper primary informatics teaching and assessment, based on the TINKER framework</vt:lpstr>
      <vt:lpstr>Learning outcomes</vt:lpstr>
      <vt:lpstr>Contents</vt:lpstr>
      <vt:lpstr>Introduction</vt:lpstr>
      <vt:lpstr>Peer Review Protocols</vt:lpstr>
      <vt:lpstr>Why to use Peer Review Protocols?</vt:lpstr>
      <vt:lpstr>Rotating Feedback </vt:lpstr>
      <vt:lpstr>Critical Friends Protocol</vt:lpstr>
      <vt:lpstr>Benefits &amp; Mechanisms</vt:lpstr>
      <vt:lpstr>Step-by-Step Process</vt:lpstr>
      <vt:lpstr>Example</vt:lpstr>
      <vt:lpstr>Calibrated Peer Review</vt:lpstr>
      <vt:lpstr>Benefits</vt:lpstr>
      <vt:lpstr>Example</vt:lpstr>
      <vt:lpstr>Comparing CFP to CPR</vt:lpstr>
      <vt:lpstr>What to use?</vt:lpstr>
      <vt:lpstr>Challenges to Implementation</vt:lpstr>
      <vt:lpstr>Reflection and Conclusion</vt:lpstr>
      <vt:lpstr>For any help, you can write us: </vt:lpstr>
      <vt:lpstr>References</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
  <dc:creator>Georgakopoylos Ioannis</dc:creator>
  <lastModifiedBy>Georgakopoylos Ioannis</lastModifiedBy>
  <revision>18</revision>
  <dcterms:created xsi:type="dcterms:W3CDTF">2025-05-12T07:48:03.0000000Z</dcterms:created>
  <dcterms:modified xsi:type="dcterms:W3CDTF">2025-06-05T09:33:22.0000000Z</dcterms:modified>
  <keywords>, docId:31E314DC1E18F22DBBCFA49F8E03D2A5</keywords>
</coreProperties>
</file>